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98" r:id="rId3"/>
    <p:sldId id="300" r:id="rId4"/>
    <p:sldId id="281" r:id="rId5"/>
    <p:sldId id="271" r:id="rId6"/>
    <p:sldId id="299" r:id="rId7"/>
    <p:sldId id="273" r:id="rId8"/>
    <p:sldId id="274" r:id="rId9"/>
    <p:sldId id="301" r:id="rId10"/>
    <p:sldId id="313" r:id="rId11"/>
    <p:sldId id="302" r:id="rId12"/>
    <p:sldId id="277" r:id="rId13"/>
    <p:sldId id="306" r:id="rId14"/>
    <p:sldId id="293" r:id="rId15"/>
    <p:sldId id="279" r:id="rId16"/>
    <p:sldId id="291" r:id="rId17"/>
    <p:sldId id="307" r:id="rId18"/>
    <p:sldId id="295" r:id="rId19"/>
    <p:sldId id="294" r:id="rId20"/>
    <p:sldId id="280" r:id="rId21"/>
    <p:sldId id="308" r:id="rId22"/>
    <p:sldId id="272" r:id="rId23"/>
    <p:sldId id="283" r:id="rId24"/>
    <p:sldId id="289" r:id="rId25"/>
    <p:sldId id="296" r:id="rId26"/>
    <p:sldId id="309" r:id="rId27"/>
    <p:sldId id="282" r:id="rId28"/>
    <p:sldId id="290" r:id="rId29"/>
    <p:sldId id="297" r:id="rId30"/>
    <p:sldId id="310" r:id="rId31"/>
    <p:sldId id="311"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990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600" y="66"/>
      </p:cViewPr>
      <p:guideLst/>
    </p:cSldViewPr>
  </p:slideViewPr>
  <p:notesTextViewPr>
    <p:cViewPr>
      <p:scale>
        <a:sx n="1" d="1"/>
        <a:sy n="1" d="1"/>
      </p:scale>
      <p:origin x="0" y="0"/>
    </p:cViewPr>
  </p:notesTextViewPr>
  <p:sorterViewPr>
    <p:cViewPr>
      <p:scale>
        <a:sx n="100" d="100"/>
        <a:sy n="100" d="100"/>
      </p:scale>
      <p:origin x="0" y="-6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81AA67-7AAC-4893-B509-638EEB6B3B84}"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204862220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81AA67-7AAC-4893-B509-638EEB6B3B84}"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217131902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81AA67-7AAC-4893-B509-638EEB6B3B84}"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6613139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81AA67-7AAC-4893-B509-638EEB6B3B84}"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229866554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81AA67-7AAC-4893-B509-638EEB6B3B84}"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414341233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81AA67-7AAC-4893-B509-638EEB6B3B84}" type="datetimeFigureOut">
              <a:rPr lang="nl-NL" smtClean="0"/>
              <a:t>7-3-2022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361553670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81AA67-7AAC-4893-B509-638EEB6B3B84}" type="datetimeFigureOut">
              <a:rPr lang="nl-NL" smtClean="0"/>
              <a:t>7-3-2022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3695514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81AA67-7AAC-4893-B509-638EEB6B3B84}" type="datetimeFigureOut">
              <a:rPr lang="nl-NL" smtClean="0"/>
              <a:t>7-3-2022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180518197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81AA67-7AAC-4893-B509-638EEB6B3B84}" type="datetimeFigureOut">
              <a:rPr lang="nl-NL" smtClean="0"/>
              <a:t>7-3-2022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201348789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81AA67-7AAC-4893-B509-638EEB6B3B84}" type="datetimeFigureOut">
              <a:rPr lang="nl-NL" smtClean="0"/>
              <a:t>7-3-2022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97248277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81AA67-7AAC-4893-B509-638EEB6B3B84}" type="datetimeFigureOut">
              <a:rPr lang="nl-NL" smtClean="0"/>
              <a:t>7-3-2022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60EEBC-8424-495C-87CB-14C342684544}" type="slidenum">
              <a:rPr lang="nl-NL" smtClean="0"/>
              <a:t>‹nr.›</a:t>
            </a:fld>
            <a:endParaRPr lang="nl-NL"/>
          </a:p>
        </p:txBody>
      </p:sp>
    </p:spTree>
    <p:extLst>
      <p:ext uri="{BB962C8B-B14F-4D97-AF65-F5344CB8AC3E}">
        <p14:creationId xmlns:p14="http://schemas.microsoft.com/office/powerpoint/2010/main" val="29104870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1AA67-7AAC-4893-B509-638EEB6B3B84}" type="datetimeFigureOut">
              <a:rPr lang="nl-NL" smtClean="0"/>
              <a:t>7-3-2022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EEBC-8424-495C-87CB-14C342684544}" type="slidenum">
              <a:rPr lang="nl-NL" smtClean="0"/>
              <a:t>‹nr.›</a:t>
            </a:fld>
            <a:endParaRPr lang="nl-NL"/>
          </a:p>
        </p:txBody>
      </p:sp>
    </p:spTree>
    <p:extLst>
      <p:ext uri="{BB962C8B-B14F-4D97-AF65-F5344CB8AC3E}">
        <p14:creationId xmlns:p14="http://schemas.microsoft.com/office/powerpoint/2010/main" val="124394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zFHmcVVAvo"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h5ln_inrK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3r3vqqGj9z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0iNl_m-wpUw"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EgHPpJODDPY"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klassetaal.nl/wat-doen-wij/basisonderwijs/informatie-voor-leraren-po/lesbrief-gr-7-8"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CEdyX4lwDQ"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534838" y="206014"/>
            <a:ext cx="9144000" cy="1272494"/>
          </a:xfrm>
        </p:spPr>
        <p:txBody>
          <a:bodyPr/>
          <a:lstStyle/>
          <a:p>
            <a:pPr algn="l"/>
            <a:r>
              <a:rPr lang="nl-NL" dirty="0">
                <a:solidFill>
                  <a:srgbClr val="002060"/>
                </a:solidFill>
              </a:rPr>
              <a:t>Les groep 7-8</a:t>
            </a:r>
          </a:p>
        </p:txBody>
      </p:sp>
      <p:sp>
        <p:nvSpPr>
          <p:cNvPr id="3" name="Ondertitel 2"/>
          <p:cNvSpPr>
            <a:spLocks noGrp="1"/>
          </p:cNvSpPr>
          <p:nvPr>
            <p:ph type="subTitle" idx="1"/>
          </p:nvPr>
        </p:nvSpPr>
        <p:spPr/>
        <p:txBody>
          <a:bodyPr/>
          <a:lstStyle/>
          <a:p>
            <a:endParaRPr lang="nl-NL"/>
          </a:p>
        </p:txBody>
      </p:sp>
      <p:sp>
        <p:nvSpPr>
          <p:cNvPr id="5" name="Tekstvak 4"/>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1</a:t>
            </a:r>
          </a:p>
        </p:txBody>
      </p:sp>
      <p:pic>
        <p:nvPicPr>
          <p:cNvPr id="7" name="Afbeelding 6">
            <a:extLst>
              <a:ext uri="{FF2B5EF4-FFF2-40B4-BE49-F238E27FC236}">
                <a16:creationId xmlns:a16="http://schemas.microsoft.com/office/drawing/2014/main" id="{AA4D3A25-C991-49E3-BE65-E15E536D8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794" y="727803"/>
            <a:ext cx="5620044" cy="5402393"/>
          </a:xfrm>
          <a:prstGeom prst="rect">
            <a:avLst/>
          </a:prstGeom>
        </p:spPr>
      </p:pic>
    </p:spTree>
    <p:extLst>
      <p:ext uri="{BB962C8B-B14F-4D97-AF65-F5344CB8AC3E}">
        <p14:creationId xmlns:p14="http://schemas.microsoft.com/office/powerpoint/2010/main" val="228159987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4" y="0"/>
            <a:ext cx="12225801" cy="6858000"/>
          </a:xfrm>
          <a:prstGeom prst="rect">
            <a:avLst/>
          </a:prstGeom>
        </p:spPr>
      </p:pic>
      <p:sp>
        <p:nvSpPr>
          <p:cNvPr id="2" name="Titel 1"/>
          <p:cNvSpPr>
            <a:spLocks noGrp="1"/>
          </p:cNvSpPr>
          <p:nvPr>
            <p:ph type="ctrTitle"/>
          </p:nvPr>
        </p:nvSpPr>
        <p:spPr>
          <a:xfrm>
            <a:off x="369069" y="107134"/>
            <a:ext cx="10066702" cy="1592863"/>
          </a:xfrm>
        </p:spPr>
        <p:txBody>
          <a:bodyPr>
            <a:normAutofit/>
          </a:bodyPr>
          <a:lstStyle/>
          <a:p>
            <a:pPr algn="l"/>
            <a:r>
              <a:rPr lang="nl-NL" sz="4400" dirty="0">
                <a:solidFill>
                  <a:srgbClr val="002060"/>
                </a:solidFill>
              </a:rPr>
              <a:t>Wat of wie is voor jou </a:t>
            </a:r>
            <a:br>
              <a:rPr lang="nl-NL" sz="4400" dirty="0">
                <a:solidFill>
                  <a:srgbClr val="002060"/>
                </a:solidFill>
              </a:rPr>
            </a:br>
            <a:r>
              <a:rPr lang="nl-NL" sz="4400" dirty="0">
                <a:solidFill>
                  <a:srgbClr val="002060"/>
                </a:solidFill>
              </a:rPr>
              <a:t>heel waardevol?</a:t>
            </a:r>
          </a:p>
        </p:txBody>
      </p:sp>
      <p:sp>
        <p:nvSpPr>
          <p:cNvPr id="3" name="Ondertitel 2"/>
          <p:cNvSpPr>
            <a:spLocks noGrp="1"/>
          </p:cNvSpPr>
          <p:nvPr>
            <p:ph type="subTitle" idx="1"/>
          </p:nvPr>
        </p:nvSpPr>
        <p:spPr/>
        <p:txBody>
          <a:bodyPr/>
          <a:lstStyle/>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920" y="3051383"/>
            <a:ext cx="3212745" cy="2978482"/>
          </a:xfrm>
          <a:prstGeom prst="rect">
            <a:avLst/>
          </a:prstGeom>
        </p:spPr>
      </p:pic>
      <p:sp>
        <p:nvSpPr>
          <p:cNvPr id="6" name="Tekstvak 5"/>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6</a:t>
            </a:r>
          </a:p>
        </p:txBody>
      </p:sp>
      <p:sp>
        <p:nvSpPr>
          <p:cNvPr id="33" name="Pijl: rechts 32">
            <a:extLst>
              <a:ext uri="{FF2B5EF4-FFF2-40B4-BE49-F238E27FC236}">
                <a16:creationId xmlns:a16="http://schemas.microsoft.com/office/drawing/2014/main" id="{AF868110-1B63-457A-9D45-713397BD0DD1}"/>
              </a:ext>
            </a:extLst>
          </p:cNvPr>
          <p:cNvSpPr/>
          <p:nvPr/>
        </p:nvSpPr>
        <p:spPr>
          <a:xfrm rot="8688820">
            <a:off x="4718017" y="5111150"/>
            <a:ext cx="1134038" cy="304033"/>
          </a:xfrm>
          <a:prstGeom prst="rightArrow">
            <a:avLst>
              <a:gd name="adj1" fmla="val 50000"/>
              <a:gd name="adj2" fmla="val 116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rechts 15">
            <a:extLst>
              <a:ext uri="{FF2B5EF4-FFF2-40B4-BE49-F238E27FC236}">
                <a16:creationId xmlns:a16="http://schemas.microsoft.com/office/drawing/2014/main" id="{95CD17E6-5AEC-4D1F-8190-5AAE7A745478}"/>
              </a:ext>
            </a:extLst>
          </p:cNvPr>
          <p:cNvSpPr/>
          <p:nvPr/>
        </p:nvSpPr>
        <p:spPr>
          <a:xfrm rot="12865233">
            <a:off x="4944120" y="2904643"/>
            <a:ext cx="1134038" cy="304033"/>
          </a:xfrm>
          <a:prstGeom prst="rightArrow">
            <a:avLst>
              <a:gd name="adj1" fmla="val 50000"/>
              <a:gd name="adj2" fmla="val 116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rechts 16">
            <a:extLst>
              <a:ext uri="{FF2B5EF4-FFF2-40B4-BE49-F238E27FC236}">
                <a16:creationId xmlns:a16="http://schemas.microsoft.com/office/drawing/2014/main" id="{E80EC1F0-CE3E-41EE-BA57-1375EEFEFB9E}"/>
              </a:ext>
            </a:extLst>
          </p:cNvPr>
          <p:cNvSpPr/>
          <p:nvPr/>
        </p:nvSpPr>
        <p:spPr>
          <a:xfrm rot="1774826">
            <a:off x="9793159" y="5105783"/>
            <a:ext cx="1134038" cy="304033"/>
          </a:xfrm>
          <a:prstGeom prst="rightArrow">
            <a:avLst>
              <a:gd name="adj1" fmla="val 50000"/>
              <a:gd name="adj2" fmla="val 116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 rechts 18">
            <a:extLst>
              <a:ext uri="{FF2B5EF4-FFF2-40B4-BE49-F238E27FC236}">
                <a16:creationId xmlns:a16="http://schemas.microsoft.com/office/drawing/2014/main" id="{29DEEB5D-17A1-435A-87E6-B3EE008F24D0}"/>
              </a:ext>
            </a:extLst>
          </p:cNvPr>
          <p:cNvSpPr/>
          <p:nvPr/>
        </p:nvSpPr>
        <p:spPr>
          <a:xfrm rot="19374917">
            <a:off x="9229589" y="2240680"/>
            <a:ext cx="1134038" cy="304033"/>
          </a:xfrm>
          <a:prstGeom prst="rightArrow">
            <a:avLst>
              <a:gd name="adj1" fmla="val 50000"/>
              <a:gd name="adj2" fmla="val 116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rechts 19">
            <a:extLst>
              <a:ext uri="{FF2B5EF4-FFF2-40B4-BE49-F238E27FC236}">
                <a16:creationId xmlns:a16="http://schemas.microsoft.com/office/drawing/2014/main" id="{87CC72DE-BB15-4385-84D0-CFC96A80A5C8}"/>
              </a:ext>
            </a:extLst>
          </p:cNvPr>
          <p:cNvSpPr/>
          <p:nvPr/>
        </p:nvSpPr>
        <p:spPr>
          <a:xfrm rot="15962770">
            <a:off x="6972461" y="2047888"/>
            <a:ext cx="1134038" cy="304033"/>
          </a:xfrm>
          <a:prstGeom prst="rightArrow">
            <a:avLst>
              <a:gd name="adj1" fmla="val 50000"/>
              <a:gd name="adj2" fmla="val 116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19666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a:xfrm>
            <a:off x="838200" y="346870"/>
            <a:ext cx="10515600" cy="1325563"/>
          </a:xfrm>
        </p:spPr>
        <p:txBody>
          <a:bodyPr/>
          <a:lstStyle/>
          <a:p>
            <a:r>
              <a:rPr lang="nl-NL" dirty="0"/>
              <a:t>Dia 7 en 8 </a:t>
            </a:r>
          </a:p>
        </p:txBody>
      </p:sp>
      <p:sp>
        <p:nvSpPr>
          <p:cNvPr id="3" name="Tijdelijke aanduiding voor inhoud 2"/>
          <p:cNvSpPr>
            <a:spLocks noGrp="1"/>
          </p:cNvSpPr>
          <p:nvPr>
            <p:ph idx="1"/>
          </p:nvPr>
        </p:nvSpPr>
        <p:spPr>
          <a:xfrm>
            <a:off x="838200" y="1544384"/>
            <a:ext cx="10515600" cy="4486275"/>
          </a:xfrm>
        </p:spPr>
        <p:txBody>
          <a:bodyPr/>
          <a:lstStyle/>
          <a:p>
            <a:pPr marL="0" indent="0">
              <a:buNone/>
            </a:pPr>
            <a:r>
              <a:rPr lang="nl-NL" dirty="0"/>
              <a:t>We zien een baby. Ja als er ‘iets’ waardevol is, dan is dat het wel. Een baby, een kind, een mens.</a:t>
            </a:r>
          </a:p>
          <a:p>
            <a:pPr marL="0" indent="0">
              <a:buNone/>
            </a:pPr>
            <a:r>
              <a:rPr lang="nl-NL" dirty="0"/>
              <a:t>Maar dan komen we al snel terecht bij de tweede munt. Los de rebus op. De </a:t>
            </a:r>
            <a:r>
              <a:rPr lang="nl-NL" b="1" dirty="0">
                <a:solidFill>
                  <a:srgbClr val="C00000"/>
                </a:solidFill>
              </a:rPr>
              <a:t>K</a:t>
            </a:r>
            <a:r>
              <a:rPr lang="nl-NL" dirty="0"/>
              <a:t> staat voor </a:t>
            </a:r>
            <a:r>
              <a:rPr lang="nl-NL" b="1" dirty="0">
                <a:solidFill>
                  <a:srgbClr val="C00000"/>
                </a:solidFill>
              </a:rPr>
              <a:t>Kwetsbaar</a:t>
            </a:r>
            <a:r>
              <a:rPr lang="nl-NL" dirty="0"/>
              <a:t>. Een baby is ook kwetsbaar. Wat is kwetsbaar precies?</a:t>
            </a:r>
          </a:p>
          <a:p>
            <a:pPr marL="0" indent="0">
              <a:buNone/>
            </a:pPr>
            <a:r>
              <a:rPr lang="nl-NL" dirty="0"/>
              <a:t>Kun je nog meer dingen (planten/dieren/mensen) noemen die kwetsbaar zijn.</a:t>
            </a:r>
          </a:p>
          <a:p>
            <a:pPr marL="0" indent="0">
              <a:buNone/>
            </a:pPr>
            <a:endParaRPr lang="nl-NL" dirty="0"/>
          </a:p>
          <a:p>
            <a:pPr marL="0" indent="0">
              <a:buNone/>
            </a:pPr>
            <a:r>
              <a:rPr lang="nl-NL" dirty="0"/>
              <a:t>We maken nu de sprong naar scheldwoorden en vloeken. </a:t>
            </a:r>
          </a:p>
          <a:p>
            <a:pPr marL="0" indent="0">
              <a:buNone/>
            </a:pPr>
            <a:endParaRPr lang="nl-NL" dirty="0"/>
          </a:p>
        </p:txBody>
      </p:sp>
    </p:spTree>
    <p:extLst>
      <p:ext uri="{BB962C8B-B14F-4D97-AF65-F5344CB8AC3E}">
        <p14:creationId xmlns:p14="http://schemas.microsoft.com/office/powerpoint/2010/main" val="129487734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p:txBody>
          <a:bodyPr/>
          <a:lstStyle/>
          <a:p>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690" y="887718"/>
            <a:ext cx="6964091" cy="4642728"/>
          </a:xfrm>
          <a:prstGeom prst="rect">
            <a:avLst/>
          </a:prstGeom>
        </p:spPr>
      </p:pic>
      <p:sp>
        <p:nvSpPr>
          <p:cNvPr id="8" name="Titel 7"/>
          <p:cNvSpPr>
            <a:spLocks noGrp="1"/>
          </p:cNvSpPr>
          <p:nvPr>
            <p:ph type="ctrTitle"/>
          </p:nvPr>
        </p:nvSpPr>
        <p:spPr>
          <a:xfrm>
            <a:off x="747623" y="3905325"/>
            <a:ext cx="9144000" cy="2387600"/>
          </a:xfrm>
        </p:spPr>
        <p:txBody>
          <a:bodyPr/>
          <a:lstStyle/>
          <a:p>
            <a:endParaRPr lang="nl-NL" dirty="0"/>
          </a:p>
        </p:txBody>
      </p:sp>
      <p:sp>
        <p:nvSpPr>
          <p:cNvPr id="6" name="Tekstvak 5"/>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7</a:t>
            </a:r>
          </a:p>
        </p:txBody>
      </p:sp>
    </p:spTree>
    <p:extLst>
      <p:ext uri="{BB962C8B-B14F-4D97-AF65-F5344CB8AC3E}">
        <p14:creationId xmlns:p14="http://schemas.microsoft.com/office/powerpoint/2010/main" val="39752793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a:xfrm>
            <a:off x="838200" y="246253"/>
            <a:ext cx="10515600" cy="1325563"/>
          </a:xfrm>
        </p:spPr>
        <p:txBody>
          <a:bodyPr/>
          <a:lstStyle/>
          <a:p>
            <a:r>
              <a:rPr lang="nl-NL" dirty="0"/>
              <a:t>Dia 9 en 10 </a:t>
            </a:r>
          </a:p>
        </p:txBody>
      </p:sp>
      <p:sp>
        <p:nvSpPr>
          <p:cNvPr id="3" name="Tijdelijke aanduiding voor inhoud 2"/>
          <p:cNvSpPr>
            <a:spLocks noGrp="1"/>
          </p:cNvSpPr>
          <p:nvPr>
            <p:ph idx="1"/>
          </p:nvPr>
        </p:nvSpPr>
        <p:spPr>
          <a:xfrm>
            <a:off x="838200" y="1325880"/>
            <a:ext cx="10515600" cy="4851083"/>
          </a:xfrm>
        </p:spPr>
        <p:txBody>
          <a:bodyPr>
            <a:normAutofit lnSpcReduction="10000"/>
          </a:bodyPr>
          <a:lstStyle/>
          <a:p>
            <a:pPr marL="0" indent="0">
              <a:buNone/>
            </a:pPr>
            <a:r>
              <a:rPr lang="nl-NL" dirty="0"/>
              <a:t>Scheldwoorden hebben te maken met gevoelige gebieden. Als je die woorden zomaar (voor de lol) óf als een scheldwoord gebruikt, maakt dat bij anderen veel los.</a:t>
            </a:r>
          </a:p>
          <a:p>
            <a:pPr marL="0" indent="0">
              <a:buNone/>
            </a:pPr>
            <a:endParaRPr lang="nl-NL" dirty="0"/>
          </a:p>
          <a:p>
            <a:pPr marL="0" indent="0">
              <a:buNone/>
            </a:pPr>
            <a:r>
              <a:rPr lang="nl-NL" dirty="0"/>
              <a:t>De filmpjes illustreren dit.</a:t>
            </a:r>
          </a:p>
          <a:p>
            <a:pPr marL="0" indent="0">
              <a:buNone/>
            </a:pPr>
            <a:r>
              <a:rPr lang="nl-NL" dirty="0"/>
              <a:t>De eerste film gaat over schelden met kanker.                                                     </a:t>
            </a:r>
            <a:r>
              <a:rPr lang="nl-NL" dirty="0" err="1"/>
              <a:t>Richelle</a:t>
            </a:r>
            <a:r>
              <a:rPr lang="nl-NL" dirty="0"/>
              <a:t> is een meisje van 16 dat kanker kreeg. Ze startte de campagne </a:t>
            </a:r>
            <a:r>
              <a:rPr lang="nl-NL" i="1" dirty="0"/>
              <a:t>Kanker verziekt je taal </a:t>
            </a:r>
            <a:r>
              <a:rPr lang="nl-NL" dirty="0"/>
              <a:t>tegen het schelden met kanker.</a:t>
            </a:r>
          </a:p>
          <a:p>
            <a:pPr marL="0" indent="0">
              <a:buNone/>
            </a:pPr>
            <a:endParaRPr lang="nl-NL" dirty="0"/>
          </a:p>
          <a:p>
            <a:pPr marL="0" indent="0">
              <a:buNone/>
            </a:pPr>
            <a:r>
              <a:rPr lang="nl-NL" dirty="0" err="1"/>
              <a:t>Pag</a:t>
            </a:r>
            <a:r>
              <a:rPr lang="nl-NL" dirty="0"/>
              <a:t> 10. Deze film laat zien wat het woord </a:t>
            </a:r>
            <a:r>
              <a:rPr lang="nl-NL" i="1" dirty="0"/>
              <a:t>mongool</a:t>
            </a:r>
            <a:r>
              <a:rPr lang="nl-NL" dirty="0"/>
              <a:t> losmaakt bij Maud, een meisje/vrouw met het Downsyndroom.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87214655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bg1"/>
            </a:solidFill>
          </a:ln>
        </p:spPr>
      </p:pic>
      <p:cxnSp>
        <p:nvCxnSpPr>
          <p:cNvPr id="8" name="Gekromde verbindingslijn 7"/>
          <p:cNvCxnSpPr/>
          <p:nvPr/>
        </p:nvCxnSpPr>
        <p:spPr>
          <a:xfrm>
            <a:off x="3631721" y="3157268"/>
            <a:ext cx="2124577" cy="1574213"/>
          </a:xfrm>
          <a:prstGeom prst="curvedConnector3">
            <a:avLst>
              <a:gd name="adj1" fmla="val 5000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itel 1"/>
          <p:cNvSpPr txBox="1">
            <a:spLocks/>
          </p:cNvSpPr>
          <p:nvPr/>
        </p:nvSpPr>
        <p:spPr>
          <a:xfrm>
            <a:off x="335942" y="80382"/>
            <a:ext cx="9144000" cy="1369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002060"/>
                </a:solidFill>
              </a:rPr>
              <a:t>Dan komen we bij de tweede munt. </a:t>
            </a:r>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07" y="1558126"/>
            <a:ext cx="2639841" cy="2639841"/>
          </a:xfrm>
          <a:prstGeom prst="rect">
            <a:avLst/>
          </a:prstGeom>
        </p:spPr>
      </p:pic>
      <p:sp>
        <p:nvSpPr>
          <p:cNvPr id="13" name="Rechthoek 12"/>
          <p:cNvSpPr/>
          <p:nvPr/>
        </p:nvSpPr>
        <p:spPr>
          <a:xfrm>
            <a:off x="1504193" y="1892927"/>
            <a:ext cx="986068" cy="1785104"/>
          </a:xfrm>
          <a:prstGeom prst="rect">
            <a:avLst/>
          </a:prstGeom>
        </p:spPr>
        <p:txBody>
          <a:bodyPr wrap="square">
            <a:spAutoFit/>
          </a:bodyPr>
          <a:lstStyle/>
          <a:p>
            <a:pPr algn="ctr"/>
            <a:r>
              <a:rPr lang="nl-NL" sz="11000" dirty="0">
                <a:ln w="0"/>
                <a:solidFill>
                  <a:srgbClr val="002060"/>
                </a:solidFill>
                <a:effectLst>
                  <a:outerShdw blurRad="38100" dist="19050" dir="2700000" algn="tl" rotWithShape="0">
                    <a:schemeClr val="dk1">
                      <a:alpha val="40000"/>
                    </a:schemeClr>
                  </a:outerShdw>
                </a:effectLst>
                <a:latin typeface="Algerian" panose="04020705040A02060702" pitchFamily="82" charset="0"/>
              </a:rPr>
              <a:t>K</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040679"/>
            <a:ext cx="5093010" cy="2905125"/>
          </a:xfrm>
          <a:prstGeom prst="rect">
            <a:avLst/>
          </a:prstGeom>
          <a:ln>
            <a:solidFill>
              <a:schemeClr val="bg1"/>
            </a:solidFill>
          </a:ln>
        </p:spPr>
      </p:pic>
      <p:sp>
        <p:nvSpPr>
          <p:cNvPr id="10" name="Tekstvak 9"/>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8</a:t>
            </a:r>
          </a:p>
        </p:txBody>
      </p:sp>
    </p:spTree>
    <p:extLst>
      <p:ext uri="{BB962C8B-B14F-4D97-AF65-F5344CB8AC3E}">
        <p14:creationId xmlns:p14="http://schemas.microsoft.com/office/powerpoint/2010/main" val="240150806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2342" y="500516"/>
            <a:ext cx="9675606" cy="1594928"/>
          </a:xfrm>
        </p:spPr>
        <p:txBody>
          <a:bodyPr>
            <a:noAutofit/>
          </a:bodyPr>
          <a:lstStyle/>
          <a:p>
            <a:r>
              <a:rPr lang="nl-NL" sz="4800" dirty="0">
                <a:solidFill>
                  <a:srgbClr val="002060"/>
                </a:solidFill>
              </a:rPr>
              <a:t>Scheldwoorden zijn vaak afgeleid     van kwetsbare onderwerpen.</a:t>
            </a:r>
          </a:p>
        </p:txBody>
      </p:sp>
      <p:sp>
        <p:nvSpPr>
          <p:cNvPr id="3" name="Ondertitel 2"/>
          <p:cNvSpPr>
            <a:spLocks noGrp="1"/>
          </p:cNvSpPr>
          <p:nvPr>
            <p:ph type="subTitle" idx="1"/>
          </p:nvPr>
        </p:nvSpPr>
        <p:spPr>
          <a:xfrm>
            <a:off x="0" y="5721509"/>
            <a:ext cx="6875254" cy="1136491"/>
          </a:xfrm>
        </p:spPr>
        <p:txBody>
          <a:bodyPr>
            <a:normAutofit/>
          </a:bodyPr>
          <a:lstStyle/>
          <a:p>
            <a:r>
              <a:rPr lang="nl-NL" sz="2000" dirty="0">
                <a:solidFill>
                  <a:schemeClr val="bg1"/>
                </a:solidFill>
                <a:hlinkClick r:id="rId3"/>
              </a:rPr>
              <a:t>https://www.youtube.com/watch?v=rzFHmcVVAvo</a:t>
            </a:r>
            <a:endParaRPr lang="nl-NL" sz="2000" dirty="0">
              <a:solidFill>
                <a:schemeClr val="bg1"/>
              </a:solidFill>
            </a:endParaRPr>
          </a:p>
          <a:p>
            <a:endParaRPr lang="nl-NL" sz="2000" dirty="0">
              <a:solidFill>
                <a:schemeClr val="bg1"/>
              </a:solidFill>
            </a:endParaRP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33" y="346352"/>
            <a:ext cx="1837426" cy="1837426"/>
          </a:xfrm>
          <a:prstGeom prst="rect">
            <a:avLst/>
          </a:prstGeom>
        </p:spPr>
      </p:pic>
      <p:sp>
        <p:nvSpPr>
          <p:cNvPr id="9" name="Rechthoek 8"/>
          <p:cNvSpPr/>
          <p:nvPr/>
        </p:nvSpPr>
        <p:spPr>
          <a:xfrm>
            <a:off x="869474" y="545272"/>
            <a:ext cx="1099143" cy="1446550"/>
          </a:xfrm>
          <a:prstGeom prst="rect">
            <a:avLst/>
          </a:prstGeom>
        </p:spPr>
        <p:txBody>
          <a:bodyPr wrap="square">
            <a:spAutoFit/>
          </a:bodyPr>
          <a:lstStyle/>
          <a:p>
            <a:pPr algn="ctr"/>
            <a:r>
              <a:rPr lang="nl-NL" sz="8800" dirty="0">
                <a:ln w="0"/>
                <a:solidFill>
                  <a:srgbClr val="002060"/>
                </a:solidFill>
                <a:effectLst>
                  <a:outerShdw blurRad="38100" dist="19050" dir="2700000" algn="tl" rotWithShape="0">
                    <a:schemeClr val="dk1">
                      <a:alpha val="40000"/>
                    </a:schemeClr>
                  </a:outerShdw>
                </a:effectLst>
                <a:latin typeface="Algerian" panose="04020705040A02060702" pitchFamily="82" charset="0"/>
              </a:rPr>
              <a:t>K</a:t>
            </a:r>
          </a:p>
        </p:txBody>
      </p:sp>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5254" y="3008405"/>
            <a:ext cx="3813044" cy="2542031"/>
          </a:xfrm>
          <a:prstGeom prst="rect">
            <a:avLst/>
          </a:prstGeom>
        </p:spPr>
      </p:pic>
      <p:pic>
        <p:nvPicPr>
          <p:cNvPr id="6" name="Afbeelding 5">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79" y="3037206"/>
            <a:ext cx="3915853" cy="2513230"/>
          </a:xfrm>
          <a:prstGeom prst="rect">
            <a:avLst/>
          </a:prstGeom>
        </p:spPr>
      </p:pic>
      <p:sp>
        <p:nvSpPr>
          <p:cNvPr id="11" name="Tekstvak 10"/>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9</a:t>
            </a:r>
          </a:p>
        </p:txBody>
      </p:sp>
    </p:spTree>
    <p:extLst>
      <p:ext uri="{BB962C8B-B14F-4D97-AF65-F5344CB8AC3E}">
        <p14:creationId xmlns:p14="http://schemas.microsoft.com/office/powerpoint/2010/main" val="106955538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a:xfrm>
            <a:off x="1524000" y="5862902"/>
            <a:ext cx="9144000" cy="638414"/>
          </a:xfrm>
        </p:spPr>
        <p:txBody>
          <a:bodyPr>
            <a:normAutofit/>
          </a:bodyPr>
          <a:lstStyle/>
          <a:p>
            <a:r>
              <a:rPr lang="nl-NL" sz="2000" dirty="0">
                <a:solidFill>
                  <a:schemeClr val="bg1"/>
                </a:solidFill>
                <a:hlinkClick r:id="rId3"/>
              </a:rPr>
              <a:t>https://www.youtube.com/watch?v=th5ln_inrKU</a:t>
            </a:r>
            <a:endParaRPr lang="nl-NL" sz="2000" dirty="0">
              <a:solidFill>
                <a:schemeClr val="bg1"/>
              </a:solidFill>
            </a:endParaRPr>
          </a:p>
          <a:p>
            <a:endParaRPr lang="nl-NL" sz="2000" dirty="0">
              <a:solidFill>
                <a:schemeClr val="bg1"/>
              </a:solidFill>
            </a:endParaRPr>
          </a:p>
        </p:txBody>
      </p:sp>
      <p:pic>
        <p:nvPicPr>
          <p:cNvPr id="6" name="Afbeelding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953" y="611214"/>
            <a:ext cx="8856093" cy="4895004"/>
          </a:xfrm>
          <a:prstGeom prst="rect">
            <a:avLst/>
          </a:prstGeom>
        </p:spPr>
      </p:pic>
      <p:sp>
        <p:nvSpPr>
          <p:cNvPr id="7" name="Tekstvak 6"/>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10</a:t>
            </a:r>
          </a:p>
        </p:txBody>
      </p:sp>
    </p:spTree>
    <p:extLst>
      <p:ext uri="{BB962C8B-B14F-4D97-AF65-F5344CB8AC3E}">
        <p14:creationId xmlns:p14="http://schemas.microsoft.com/office/powerpoint/2010/main" val="20331894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a:xfrm>
            <a:off x="838200" y="50451"/>
            <a:ext cx="10515600" cy="1325563"/>
          </a:xfrm>
        </p:spPr>
        <p:txBody>
          <a:bodyPr/>
          <a:lstStyle/>
          <a:p>
            <a:r>
              <a:rPr lang="nl-NL" dirty="0"/>
              <a:t>Dia 11, 12 en 13 </a:t>
            </a:r>
          </a:p>
        </p:txBody>
      </p:sp>
      <p:sp>
        <p:nvSpPr>
          <p:cNvPr id="3" name="Tijdelijke aanduiding voor inhoud 2"/>
          <p:cNvSpPr>
            <a:spLocks noGrp="1"/>
          </p:cNvSpPr>
          <p:nvPr>
            <p:ph idx="1"/>
          </p:nvPr>
        </p:nvSpPr>
        <p:spPr>
          <a:xfrm>
            <a:off x="838200" y="1106424"/>
            <a:ext cx="10628376" cy="5358384"/>
          </a:xfrm>
        </p:spPr>
        <p:txBody>
          <a:bodyPr>
            <a:normAutofit/>
          </a:bodyPr>
          <a:lstStyle/>
          <a:p>
            <a:pPr marL="0" indent="0">
              <a:buNone/>
            </a:pPr>
            <a:r>
              <a:rPr lang="nl-NL" sz="2600" dirty="0"/>
              <a:t>Tenslotte gaan we naar de derde munt. Los de rebus op. De </a:t>
            </a:r>
            <a:r>
              <a:rPr lang="nl-NL" sz="2600" b="1" dirty="0">
                <a:solidFill>
                  <a:srgbClr val="C00000"/>
                </a:solidFill>
              </a:rPr>
              <a:t>H</a:t>
            </a:r>
            <a:r>
              <a:rPr lang="nl-NL" sz="2600" dirty="0"/>
              <a:t> staat voor </a:t>
            </a:r>
            <a:r>
              <a:rPr lang="nl-NL" sz="2600" b="1" dirty="0">
                <a:solidFill>
                  <a:srgbClr val="C00000"/>
                </a:solidFill>
              </a:rPr>
              <a:t>Heilig</a:t>
            </a:r>
            <a:r>
              <a:rPr lang="nl-NL" sz="2600" dirty="0"/>
              <a:t>. Dat is iets anders dan kwetsbaar.</a:t>
            </a:r>
          </a:p>
          <a:p>
            <a:pPr marL="0" indent="0">
              <a:buNone/>
            </a:pPr>
            <a:r>
              <a:rPr lang="nl-NL" sz="2600" dirty="0"/>
              <a:t>Wat betekent heilig?                                                                                                    Er zijn heilige plaatsen, gebouwen, boeken enz. Ze zijn heilig omdat ze te maken hebben met God en godsdienst.                                                               God is groot en voor mensen niet te bevatten. Voor gelovigen is God </a:t>
            </a:r>
            <a:r>
              <a:rPr lang="nl-NL" sz="2600" i="1" dirty="0"/>
              <a:t>heilig</a:t>
            </a:r>
            <a:r>
              <a:rPr lang="nl-NL" sz="2600" dirty="0"/>
              <a:t>. Ook</a:t>
            </a:r>
            <a:r>
              <a:rPr lang="nl-NL" sz="2600" i="1" dirty="0"/>
              <a:t> </a:t>
            </a:r>
            <a:r>
              <a:rPr lang="nl-NL" sz="2600" dirty="0"/>
              <a:t>Gods naam is </a:t>
            </a:r>
            <a:r>
              <a:rPr lang="nl-NL" sz="2600" i="1" dirty="0"/>
              <a:t>heilig</a:t>
            </a:r>
            <a:r>
              <a:rPr lang="nl-NL" sz="2600" dirty="0"/>
              <a:t>. Die mag je alleen met respect (eerbied) gebruiken.              </a:t>
            </a:r>
          </a:p>
          <a:p>
            <a:pPr marL="0" indent="0">
              <a:buNone/>
            </a:pPr>
            <a:r>
              <a:rPr lang="nl-NL" sz="2600" dirty="0"/>
              <a:t>Als mensen de naam van God of Jezus als vloek uitspreken, is dat voor gelovigen kwetsend, omdat God en het geloof heel veel voor hen betekenen. </a:t>
            </a:r>
          </a:p>
          <a:p>
            <a:pPr marL="0" indent="0">
              <a:buNone/>
            </a:pPr>
            <a:endParaRPr lang="nl-NL" sz="2600" dirty="0"/>
          </a:p>
          <a:p>
            <a:pPr marL="0" indent="0">
              <a:buNone/>
            </a:pPr>
            <a:r>
              <a:rPr lang="nl-NL" sz="2600" dirty="0"/>
              <a:t>Wat betekenen de namen van God (dia 20) voor jou? </a:t>
            </a:r>
          </a:p>
          <a:p>
            <a:pPr marL="0" indent="0">
              <a:buNone/>
            </a:pPr>
            <a:r>
              <a:rPr lang="nl-NL" sz="2600" dirty="0"/>
              <a:t>De schatkist verschijnt weer. Is Gods naam voor jou ook waardevol?</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79859682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132" y="980131"/>
            <a:ext cx="8479930" cy="4769960"/>
          </a:xfrm>
          <a:prstGeom prst="rect">
            <a:avLst/>
          </a:prstGeom>
        </p:spPr>
      </p:pic>
      <p:sp>
        <p:nvSpPr>
          <p:cNvPr id="5" name="Tekstvak 4"/>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11</a:t>
            </a:r>
          </a:p>
        </p:txBody>
      </p:sp>
    </p:spTree>
    <p:extLst>
      <p:ext uri="{BB962C8B-B14F-4D97-AF65-F5344CB8AC3E}">
        <p14:creationId xmlns:p14="http://schemas.microsoft.com/office/powerpoint/2010/main" val="202983238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73" y="1597864"/>
            <a:ext cx="2639841" cy="2639841"/>
          </a:xfrm>
          <a:prstGeom prst="rect">
            <a:avLst/>
          </a:prstGeom>
        </p:spPr>
      </p:pic>
      <p:sp>
        <p:nvSpPr>
          <p:cNvPr id="6" name="Rechthoek 5"/>
          <p:cNvSpPr/>
          <p:nvPr/>
        </p:nvSpPr>
        <p:spPr>
          <a:xfrm>
            <a:off x="1380063" y="1941507"/>
            <a:ext cx="986068" cy="1785104"/>
          </a:xfrm>
          <a:prstGeom prst="rect">
            <a:avLst/>
          </a:prstGeom>
        </p:spPr>
        <p:txBody>
          <a:bodyPr wrap="square">
            <a:spAutoFit/>
          </a:bodyPr>
          <a:lstStyle/>
          <a:p>
            <a:pPr algn="ctr"/>
            <a:r>
              <a:rPr lang="nl-NL" sz="11000" dirty="0">
                <a:ln w="0"/>
                <a:solidFill>
                  <a:srgbClr val="002060"/>
                </a:solidFill>
                <a:effectLst>
                  <a:outerShdw blurRad="38100" dist="19050" dir="2700000" algn="tl" rotWithShape="0">
                    <a:schemeClr val="dk1">
                      <a:alpha val="40000"/>
                    </a:schemeClr>
                  </a:outerShdw>
                </a:effectLst>
                <a:latin typeface="Algerian" panose="04020705040A02060702" pitchFamily="82" charset="0"/>
              </a:rPr>
              <a:t>H</a:t>
            </a:r>
          </a:p>
        </p:txBody>
      </p:sp>
      <p:sp>
        <p:nvSpPr>
          <p:cNvPr id="11" name="Titel 1"/>
          <p:cNvSpPr txBox="1">
            <a:spLocks/>
          </p:cNvSpPr>
          <p:nvPr/>
        </p:nvSpPr>
        <p:spPr>
          <a:xfrm>
            <a:off x="499844" y="56691"/>
            <a:ext cx="9144000" cy="1369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002060"/>
                </a:solidFill>
              </a:rPr>
              <a:t>Tenslotte komen we bij de derde munt. </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951" y="3238245"/>
            <a:ext cx="5480468" cy="2702988"/>
          </a:xfrm>
          <a:prstGeom prst="rect">
            <a:avLst/>
          </a:prstGeom>
          <a:ln>
            <a:solidFill>
              <a:schemeClr val="bg1"/>
            </a:solidFill>
          </a:ln>
        </p:spPr>
      </p:pic>
      <p:cxnSp>
        <p:nvCxnSpPr>
          <p:cNvPr id="12" name="Gekromde verbindingslijn 11"/>
          <p:cNvCxnSpPr/>
          <p:nvPr/>
        </p:nvCxnSpPr>
        <p:spPr>
          <a:xfrm>
            <a:off x="3631721" y="3157268"/>
            <a:ext cx="1846053" cy="1418367"/>
          </a:xfrm>
          <a:prstGeom prst="curvedConnector3">
            <a:avLst>
              <a:gd name="adj1" fmla="val 5000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12</a:t>
            </a:r>
          </a:p>
        </p:txBody>
      </p:sp>
    </p:spTree>
    <p:extLst>
      <p:ext uri="{BB962C8B-B14F-4D97-AF65-F5344CB8AC3E}">
        <p14:creationId xmlns:p14="http://schemas.microsoft.com/office/powerpoint/2010/main" val="304124354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p:txBody>
          <a:bodyPr/>
          <a:lstStyle/>
          <a:p>
            <a:r>
              <a:rPr lang="nl-NL" dirty="0"/>
              <a:t>Dia 1 en 2 </a:t>
            </a:r>
          </a:p>
        </p:txBody>
      </p:sp>
      <p:sp>
        <p:nvSpPr>
          <p:cNvPr id="3" name="Tijdelijke aanduiding voor inhoud 2"/>
          <p:cNvSpPr>
            <a:spLocks noGrp="1"/>
          </p:cNvSpPr>
          <p:nvPr>
            <p:ph idx="1"/>
          </p:nvPr>
        </p:nvSpPr>
        <p:spPr/>
        <p:txBody>
          <a:bodyPr/>
          <a:lstStyle/>
          <a:p>
            <a:pPr marL="0" indent="0">
              <a:buNone/>
            </a:pPr>
            <a:r>
              <a:rPr lang="nl-NL" dirty="0"/>
              <a:t>Deze les gaat over woorden. Woorden zijn niet zomaar geluiden of letters. Woorden hebben een betekenis, soms een heel diepe betekenis.</a:t>
            </a:r>
          </a:p>
          <a:p>
            <a:pPr marL="0" indent="0">
              <a:buNone/>
            </a:pPr>
            <a:r>
              <a:rPr lang="nl-NL" dirty="0"/>
              <a:t>Wat een woord met je doet, is per persoon verschillend.   </a:t>
            </a:r>
          </a:p>
          <a:p>
            <a:pPr marL="0" indent="0">
              <a:buNone/>
            </a:pPr>
            <a:r>
              <a:rPr lang="nl-NL" dirty="0"/>
              <a:t>Dat heeft te maken met de dingen die je hebt meegemaakt. Of met je geloof, je afkomst, je geaardheid etc.</a:t>
            </a:r>
          </a:p>
          <a:p>
            <a:pPr marL="0" indent="0">
              <a:buNone/>
            </a:pPr>
            <a:r>
              <a:rPr lang="nl-NL" dirty="0"/>
              <a:t>Of met hoe gevoelig je bent, je persoonlijkheid.</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5037539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969" y="1366807"/>
            <a:ext cx="6084858" cy="411866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714" y="3813146"/>
            <a:ext cx="2753543" cy="2552763"/>
          </a:xfrm>
          <a:prstGeom prst="rect">
            <a:avLst/>
          </a:prstGeom>
        </p:spPr>
      </p:pic>
      <p:pic>
        <p:nvPicPr>
          <p:cNvPr id="8" name="Afbeelding 7"/>
          <p:cNvPicPr>
            <a:picLocks noChangeAspect="1"/>
          </p:cNvPicPr>
          <p:nvPr/>
        </p:nvPicPr>
        <p:blipFill rotWithShape="1">
          <a:blip r:embed="rId5"/>
          <a:srcRect l="19444" t="10556" r="19098" b="24259"/>
          <a:stretch/>
        </p:blipFill>
        <p:spPr>
          <a:xfrm>
            <a:off x="400362" y="336482"/>
            <a:ext cx="2817400" cy="1867655"/>
          </a:xfrm>
          <a:prstGeom prst="rect">
            <a:avLst/>
          </a:prstGeom>
        </p:spPr>
      </p:pic>
      <p:sp>
        <p:nvSpPr>
          <p:cNvPr id="9" name="Tekstvak 8"/>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13</a:t>
            </a:r>
          </a:p>
        </p:txBody>
      </p:sp>
    </p:spTree>
    <p:extLst>
      <p:ext uri="{BB962C8B-B14F-4D97-AF65-F5344CB8AC3E}">
        <p14:creationId xmlns:p14="http://schemas.microsoft.com/office/powerpoint/2010/main" val="516847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a:xfrm>
            <a:off x="838200" y="140927"/>
            <a:ext cx="10515600" cy="1325563"/>
          </a:xfrm>
        </p:spPr>
        <p:txBody>
          <a:bodyPr/>
          <a:lstStyle/>
          <a:p>
            <a:r>
              <a:rPr lang="nl-NL" dirty="0"/>
              <a:t>Dia 14, 15 (extra) </a:t>
            </a:r>
          </a:p>
        </p:txBody>
      </p:sp>
      <p:sp>
        <p:nvSpPr>
          <p:cNvPr id="3" name="Tijdelijke aanduiding voor inhoud 2"/>
          <p:cNvSpPr>
            <a:spLocks noGrp="1"/>
          </p:cNvSpPr>
          <p:nvPr>
            <p:ph idx="1"/>
          </p:nvPr>
        </p:nvSpPr>
        <p:spPr>
          <a:xfrm>
            <a:off x="838200" y="1356762"/>
            <a:ext cx="10515600" cy="5201727"/>
          </a:xfrm>
        </p:spPr>
        <p:txBody>
          <a:bodyPr>
            <a:normAutofit fontScale="92500" lnSpcReduction="10000"/>
          </a:bodyPr>
          <a:lstStyle/>
          <a:p>
            <a:pPr marL="0" indent="0">
              <a:buNone/>
            </a:pPr>
            <a:r>
              <a:rPr lang="nl-NL" sz="2600" dirty="0"/>
              <a:t>We zien een </a:t>
            </a:r>
            <a:r>
              <a:rPr lang="nl-NL" sz="2600" i="1" dirty="0" err="1"/>
              <a:t>matroesjka</a:t>
            </a:r>
            <a:r>
              <a:rPr lang="nl-NL" sz="2600" dirty="0"/>
              <a:t>, een Russische pop. Dit voorbeeld is te vergelijken met het voorbeeld van de ijsberg.</a:t>
            </a:r>
          </a:p>
          <a:p>
            <a:pPr marL="0" indent="0">
              <a:buNone/>
            </a:pPr>
            <a:r>
              <a:rPr lang="nl-NL" sz="2600" dirty="0"/>
              <a:t>De </a:t>
            </a:r>
            <a:r>
              <a:rPr lang="nl-NL" sz="2600" dirty="0" err="1"/>
              <a:t>matroesjka</a:t>
            </a:r>
            <a:r>
              <a:rPr lang="nl-NL" sz="2600" dirty="0"/>
              <a:t> heeft verschillende lagen. Binnenin zit het kleinste poppetje, dat is meestal een baby.</a:t>
            </a:r>
          </a:p>
          <a:p>
            <a:pPr marL="0" indent="0">
              <a:buNone/>
            </a:pPr>
            <a:r>
              <a:rPr lang="nl-NL" sz="2600" dirty="0"/>
              <a:t>Woorden hebben ook lagen. De buitenste laag (grootste pop) is het woord zelf, de klank of de letters. De diepst gelegen laag (kleinste poppetje) is het gevoel, dat je bij een bepaald woord hebt. Sommige woorden hebben een heel bijzondere betekenis voor je. </a:t>
            </a:r>
          </a:p>
          <a:p>
            <a:pPr marL="0" indent="0">
              <a:buNone/>
            </a:pPr>
            <a:r>
              <a:rPr lang="nl-NL" sz="2600" dirty="0"/>
              <a:t>Het is kwetsend als iemand zomaar smijt met een woord (buitenste laag) en totaal geen rekening houdt met het gevoel dat het woord bij jou oproept (binnenste laag).</a:t>
            </a:r>
          </a:p>
          <a:p>
            <a:pPr marL="0" indent="0">
              <a:buNone/>
            </a:pPr>
            <a:endParaRPr lang="nl-NL" sz="2600" dirty="0"/>
          </a:p>
          <a:p>
            <a:pPr marL="0" indent="0">
              <a:buNone/>
            </a:pPr>
            <a:r>
              <a:rPr lang="nl-NL" sz="2600" dirty="0"/>
              <a:t>Dia 15 is de afsluiting. Als iets heel waardevol voor je is, is het tegelijk kwetsbaar of heilig. De conclusie is: Vloeken of schelden met woorden die gerelateerd zijn aan kwetsbare en heilige zaken, kan overkomen als heel kwetsend.</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36814519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534838" y="99970"/>
            <a:ext cx="9144000" cy="1018148"/>
          </a:xfrm>
        </p:spPr>
        <p:txBody>
          <a:bodyPr>
            <a:normAutofit/>
          </a:bodyPr>
          <a:lstStyle/>
          <a:p>
            <a:pPr algn="l"/>
            <a:r>
              <a:rPr lang="nl-NL" sz="5400" dirty="0" err="1">
                <a:solidFill>
                  <a:srgbClr val="002060"/>
                </a:solidFill>
              </a:rPr>
              <a:t>Matroesjka</a:t>
            </a:r>
            <a:endParaRPr lang="nl-NL" sz="5400" dirty="0">
              <a:solidFill>
                <a:srgbClr val="002060"/>
              </a:solidFill>
            </a:endParaRPr>
          </a:p>
        </p:txBody>
      </p:sp>
      <p:sp>
        <p:nvSpPr>
          <p:cNvPr id="3" name="Ondertitel 2"/>
          <p:cNvSpPr>
            <a:spLocks noGrp="1"/>
          </p:cNvSpPr>
          <p:nvPr>
            <p:ph type="subTitle" idx="1"/>
          </p:nvPr>
        </p:nvSpPr>
        <p:spPr/>
        <p:txBody>
          <a:bodyPr/>
          <a:lstStyle/>
          <a:p>
            <a:endParaRPr lang="nl-NL"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16184" r="13604" b="3351"/>
          <a:stretch/>
        </p:blipFill>
        <p:spPr>
          <a:xfrm>
            <a:off x="2593675" y="1220332"/>
            <a:ext cx="2790160" cy="490535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428" y="2646888"/>
            <a:ext cx="3389261" cy="2490370"/>
          </a:xfrm>
          <a:prstGeom prst="rect">
            <a:avLst/>
          </a:prstGeom>
        </p:spPr>
      </p:pic>
      <p:sp>
        <p:nvSpPr>
          <p:cNvPr id="7" name="Tekstvak 6"/>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14</a:t>
            </a:r>
          </a:p>
        </p:txBody>
      </p:sp>
    </p:spTree>
    <p:extLst>
      <p:ext uri="{BB962C8B-B14F-4D97-AF65-F5344CB8AC3E}">
        <p14:creationId xmlns:p14="http://schemas.microsoft.com/office/powerpoint/2010/main" val="154809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798" y="386612"/>
            <a:ext cx="2267315" cy="2267315"/>
          </a:xfrm>
          <a:prstGeom prst="rect">
            <a:avLst/>
          </a:prstGeom>
        </p:spPr>
      </p:pic>
      <p:sp>
        <p:nvSpPr>
          <p:cNvPr id="7" name="Rechthoek 6"/>
          <p:cNvSpPr/>
          <p:nvPr/>
        </p:nvSpPr>
        <p:spPr>
          <a:xfrm>
            <a:off x="4831024" y="951303"/>
            <a:ext cx="2165089" cy="1323439"/>
          </a:xfrm>
          <a:prstGeom prst="rect">
            <a:avLst/>
          </a:prstGeom>
        </p:spPr>
        <p:txBody>
          <a:bodyPr wrap="square">
            <a:spAutoFit/>
          </a:bodyPr>
          <a:lstStyle/>
          <a:p>
            <a:pPr algn="ctr"/>
            <a:r>
              <a:rPr lang="nl-NL" sz="4000" b="1" dirty="0" err="1">
                <a:ln w="0"/>
                <a:solidFill>
                  <a:srgbClr val="C00000"/>
                </a:solidFill>
              </a:rPr>
              <a:t>Waarde-vol</a:t>
            </a:r>
            <a:endParaRPr lang="nl-NL" sz="4000" b="1" dirty="0">
              <a:ln w="0"/>
              <a:solidFill>
                <a:srgbClr val="C00000"/>
              </a:solidFill>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014" y="3927306"/>
            <a:ext cx="2302583" cy="2302583"/>
          </a:xfrm>
          <a:prstGeom prst="rect">
            <a:avLst/>
          </a:prstGeom>
        </p:spPr>
      </p:pic>
      <p:sp>
        <p:nvSpPr>
          <p:cNvPr id="9" name="Rechthoek 8"/>
          <p:cNvSpPr/>
          <p:nvPr/>
        </p:nvSpPr>
        <p:spPr>
          <a:xfrm>
            <a:off x="8953724" y="3789294"/>
            <a:ext cx="986068" cy="1785104"/>
          </a:xfrm>
          <a:prstGeom prst="rect">
            <a:avLst/>
          </a:prstGeom>
        </p:spPr>
        <p:txBody>
          <a:bodyPr wrap="square">
            <a:spAutoFit/>
          </a:bodyPr>
          <a:lstStyle/>
          <a:p>
            <a:pPr algn="ctr"/>
            <a:endParaRPr lang="nl-NL" sz="11000" dirty="0">
              <a:ln w="0"/>
              <a:solidFill>
                <a:srgbClr val="0070C0"/>
              </a:solidFill>
              <a:effectLst>
                <a:outerShdw blurRad="38100" dist="19050" dir="2700000" algn="tl" rotWithShape="0">
                  <a:schemeClr val="dk1">
                    <a:alpha val="40000"/>
                  </a:schemeClr>
                </a:outerShdw>
              </a:effectLst>
              <a:latin typeface="Algerian" panose="04020705040A02060702" pitchFamily="82" charset="0"/>
            </a:endParaRPr>
          </a:p>
        </p:txBody>
      </p:sp>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739" y="3102129"/>
            <a:ext cx="2287169" cy="2287169"/>
          </a:xfrm>
          <a:prstGeom prst="rect">
            <a:avLst/>
          </a:prstGeom>
        </p:spPr>
      </p:pic>
      <p:sp>
        <p:nvSpPr>
          <p:cNvPr id="11" name="Rechthoek 10"/>
          <p:cNvSpPr/>
          <p:nvPr/>
        </p:nvSpPr>
        <p:spPr>
          <a:xfrm>
            <a:off x="2112337" y="3355713"/>
            <a:ext cx="986068" cy="1785104"/>
          </a:xfrm>
          <a:prstGeom prst="rect">
            <a:avLst/>
          </a:prstGeom>
        </p:spPr>
        <p:txBody>
          <a:bodyPr wrap="square">
            <a:spAutoFit/>
          </a:bodyPr>
          <a:lstStyle/>
          <a:p>
            <a:pPr algn="ctr"/>
            <a:endParaRPr lang="nl-NL" sz="11000" dirty="0">
              <a:ln w="0"/>
              <a:solidFill>
                <a:srgbClr val="990033"/>
              </a:solidFill>
              <a:effectLst>
                <a:outerShdw blurRad="38100" dist="19050" dir="2700000" algn="tl" rotWithShape="0">
                  <a:schemeClr val="dk1">
                    <a:alpha val="40000"/>
                  </a:schemeClr>
                </a:outerShdw>
              </a:effectLst>
              <a:latin typeface="Algerian" panose="04020705040A02060702" pitchFamily="82" charset="0"/>
            </a:endParaRPr>
          </a:p>
        </p:txBody>
      </p:sp>
      <p:sp>
        <p:nvSpPr>
          <p:cNvPr id="25" name="Rechthoek 24"/>
          <p:cNvSpPr/>
          <p:nvPr/>
        </p:nvSpPr>
        <p:spPr>
          <a:xfrm>
            <a:off x="1498686" y="3602038"/>
            <a:ext cx="2165089" cy="1323439"/>
          </a:xfrm>
          <a:prstGeom prst="rect">
            <a:avLst/>
          </a:prstGeom>
        </p:spPr>
        <p:txBody>
          <a:bodyPr wrap="square">
            <a:spAutoFit/>
          </a:bodyPr>
          <a:lstStyle/>
          <a:p>
            <a:pPr algn="ctr"/>
            <a:r>
              <a:rPr lang="nl-NL" sz="4000" b="1" dirty="0">
                <a:ln w="0"/>
                <a:solidFill>
                  <a:srgbClr val="C00000"/>
                </a:solidFill>
              </a:rPr>
              <a:t> </a:t>
            </a:r>
            <a:r>
              <a:rPr lang="nl-NL" sz="4000" b="1" dirty="0" err="1">
                <a:ln w="0"/>
                <a:solidFill>
                  <a:srgbClr val="002060"/>
                </a:solidFill>
              </a:rPr>
              <a:t>Kwets-baar</a:t>
            </a:r>
            <a:endParaRPr lang="nl-NL" sz="4000" b="1" dirty="0">
              <a:ln w="0"/>
              <a:solidFill>
                <a:srgbClr val="002060"/>
              </a:solidFill>
            </a:endParaRPr>
          </a:p>
        </p:txBody>
      </p:sp>
      <p:sp>
        <p:nvSpPr>
          <p:cNvPr id="26" name="Rechthoek 25"/>
          <p:cNvSpPr/>
          <p:nvPr/>
        </p:nvSpPr>
        <p:spPr>
          <a:xfrm>
            <a:off x="8123455" y="4730902"/>
            <a:ext cx="2165089" cy="707886"/>
          </a:xfrm>
          <a:prstGeom prst="rect">
            <a:avLst/>
          </a:prstGeom>
        </p:spPr>
        <p:txBody>
          <a:bodyPr wrap="square">
            <a:spAutoFit/>
          </a:bodyPr>
          <a:lstStyle/>
          <a:p>
            <a:pPr algn="ctr"/>
            <a:r>
              <a:rPr lang="nl-NL" sz="4000" b="1" dirty="0">
                <a:ln w="0"/>
                <a:solidFill>
                  <a:srgbClr val="002060"/>
                </a:solidFill>
              </a:rPr>
              <a:t>Heilig</a:t>
            </a:r>
          </a:p>
        </p:txBody>
      </p:sp>
      <p:pic>
        <p:nvPicPr>
          <p:cNvPr id="17" name="Afbeelding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3918" y="4150349"/>
            <a:ext cx="2257773" cy="2093142"/>
          </a:xfrm>
          <a:prstGeom prst="rect">
            <a:avLst/>
          </a:prstGeom>
        </p:spPr>
      </p:pic>
      <p:sp>
        <p:nvSpPr>
          <p:cNvPr id="19" name="Tekstvak 18"/>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15</a:t>
            </a:r>
          </a:p>
        </p:txBody>
      </p:sp>
      <p:cxnSp>
        <p:nvCxnSpPr>
          <p:cNvPr id="12" name="Rechte verbindingslijn met pijl 11"/>
          <p:cNvCxnSpPr>
            <a:cxnSpLocks/>
          </p:cNvCxnSpPr>
          <p:nvPr/>
        </p:nvCxnSpPr>
        <p:spPr>
          <a:xfrm flipH="1">
            <a:off x="3663775" y="2277374"/>
            <a:ext cx="1236029" cy="97875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a:cxnSpLocks/>
          </p:cNvCxnSpPr>
          <p:nvPr/>
        </p:nvCxnSpPr>
        <p:spPr>
          <a:xfrm>
            <a:off x="7068565" y="2688278"/>
            <a:ext cx="1037322" cy="113536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87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ctrTitle"/>
          </p:nvPr>
        </p:nvSpPr>
        <p:spPr>
          <a:xfrm>
            <a:off x="1413663" y="3190315"/>
            <a:ext cx="9144000" cy="1481997"/>
          </a:xfrm>
        </p:spPr>
        <p:txBody>
          <a:bodyPr/>
          <a:lstStyle/>
          <a:p>
            <a:r>
              <a:rPr lang="nl-NL" dirty="0">
                <a:solidFill>
                  <a:schemeClr val="bg1"/>
                </a:solidFill>
              </a:rPr>
              <a:t>Bedankt voor jullie aandacht!</a:t>
            </a:r>
          </a:p>
        </p:txBody>
      </p:sp>
      <p:sp>
        <p:nvSpPr>
          <p:cNvPr id="3" name="Ondertitel 2"/>
          <p:cNvSpPr>
            <a:spLocks noGrp="1"/>
          </p:cNvSpPr>
          <p:nvPr>
            <p:ph type="subTitle" idx="1"/>
          </p:nvPr>
        </p:nvSpPr>
        <p:spPr>
          <a:xfrm>
            <a:off x="1413663" y="5202237"/>
            <a:ext cx="9144000" cy="1655762"/>
          </a:xfrm>
        </p:spPr>
        <p:txBody>
          <a:bodyPr/>
          <a:lstStyle/>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084" y="731525"/>
            <a:ext cx="4423157" cy="2929624"/>
          </a:xfrm>
          <a:prstGeom prst="rect">
            <a:avLst/>
          </a:prstGeom>
        </p:spPr>
      </p:pic>
      <p:pic>
        <p:nvPicPr>
          <p:cNvPr id="7" name="Afbeelding 6"/>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2899" y="5267686"/>
            <a:ext cx="3129622" cy="1062019"/>
          </a:xfrm>
          <a:prstGeom prst="rect">
            <a:avLst/>
          </a:prstGeom>
        </p:spPr>
      </p:pic>
      <p:sp>
        <p:nvSpPr>
          <p:cNvPr id="8" name="Tekstvak 7"/>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16</a:t>
            </a:r>
          </a:p>
        </p:txBody>
      </p:sp>
    </p:spTree>
    <p:extLst>
      <p:ext uri="{BB962C8B-B14F-4D97-AF65-F5344CB8AC3E}">
        <p14:creationId xmlns:p14="http://schemas.microsoft.com/office/powerpoint/2010/main" val="251320686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Titel 4"/>
          <p:cNvSpPr>
            <a:spLocks noGrp="1"/>
          </p:cNvSpPr>
          <p:nvPr>
            <p:ph type="ctrTitle"/>
          </p:nvPr>
        </p:nvSpPr>
        <p:spPr/>
        <p:txBody>
          <a:bodyPr/>
          <a:lstStyle/>
          <a:p>
            <a:r>
              <a:rPr lang="nl-NL" dirty="0">
                <a:solidFill>
                  <a:schemeClr val="bg1"/>
                </a:solidFill>
              </a:rPr>
              <a:t>EXTRA</a:t>
            </a:r>
          </a:p>
        </p:txBody>
      </p:sp>
      <p:sp>
        <p:nvSpPr>
          <p:cNvPr id="6" name="Tekstvak 5"/>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17</a:t>
            </a:r>
          </a:p>
        </p:txBody>
      </p:sp>
      <p:sp>
        <p:nvSpPr>
          <p:cNvPr id="2" name="Ondertitel 1"/>
          <p:cNvSpPr>
            <a:spLocks noGrp="1"/>
          </p:cNvSpPr>
          <p:nvPr>
            <p:ph type="subTitle" idx="1"/>
          </p:nvPr>
        </p:nvSpPr>
        <p:spPr/>
        <p:txBody>
          <a:bodyPr/>
          <a:lstStyle/>
          <a:p>
            <a:endParaRPr lang="nl-NL"/>
          </a:p>
        </p:txBody>
      </p:sp>
    </p:spTree>
    <p:extLst>
      <p:ext uri="{BB962C8B-B14F-4D97-AF65-F5344CB8AC3E}">
        <p14:creationId xmlns:p14="http://schemas.microsoft.com/office/powerpoint/2010/main" val="213122475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p:txBody>
          <a:bodyPr/>
          <a:lstStyle/>
          <a:p>
            <a:r>
              <a:rPr lang="nl-NL" dirty="0"/>
              <a:t>Dia 17-20 </a:t>
            </a:r>
          </a:p>
        </p:txBody>
      </p:sp>
      <p:sp>
        <p:nvSpPr>
          <p:cNvPr id="3" name="Tijdelijke aanduiding voor inhoud 2"/>
          <p:cNvSpPr>
            <a:spLocks noGrp="1"/>
          </p:cNvSpPr>
          <p:nvPr>
            <p:ph idx="1"/>
          </p:nvPr>
        </p:nvSpPr>
        <p:spPr>
          <a:xfrm>
            <a:off x="838200" y="1690688"/>
            <a:ext cx="10515600" cy="4486275"/>
          </a:xfrm>
        </p:spPr>
        <p:txBody>
          <a:bodyPr>
            <a:normAutofit lnSpcReduction="10000"/>
          </a:bodyPr>
          <a:lstStyle/>
          <a:p>
            <a:pPr marL="0" indent="0">
              <a:buNone/>
            </a:pPr>
            <a:r>
              <a:rPr lang="nl-NL" dirty="0"/>
              <a:t>Hier staan drie films, die naar keuze gebruikt kunnen worden.</a:t>
            </a:r>
          </a:p>
          <a:p>
            <a:pPr marL="0" indent="0">
              <a:buNone/>
            </a:pPr>
            <a:r>
              <a:rPr lang="nl-NL" dirty="0"/>
              <a:t>De film </a:t>
            </a:r>
            <a:r>
              <a:rPr lang="nl-NL" i="1" dirty="0"/>
              <a:t>The power of </a:t>
            </a:r>
            <a:r>
              <a:rPr lang="nl-NL" i="1" dirty="0" err="1"/>
              <a:t>words</a:t>
            </a:r>
            <a:r>
              <a:rPr lang="nl-NL" i="1" dirty="0"/>
              <a:t> </a:t>
            </a:r>
            <a:r>
              <a:rPr lang="nl-NL" dirty="0"/>
              <a:t>laat heel mooi zien, dat de manier waarop je iets schrijft of zegt een groot verschil maakt.</a:t>
            </a:r>
          </a:p>
          <a:p>
            <a:pPr marL="0" indent="0">
              <a:buNone/>
            </a:pPr>
            <a:r>
              <a:rPr lang="nl-NL" dirty="0"/>
              <a:t>De film over ‘schelden met homo’ vereist extra toelichting. </a:t>
            </a:r>
            <a:r>
              <a:rPr lang="nl-NL" i="1" dirty="0"/>
              <a:t>Homo</a:t>
            </a:r>
            <a:r>
              <a:rPr lang="nl-NL" dirty="0"/>
              <a:t> is een veelgehoord scheldwoord, ook op basisscholen. Maar weten leerlingen wel wat het woord inhoudt en wat het doet als ermee gescholden wordt? Daan in de film kan dit heel goed verwoorden.</a:t>
            </a:r>
          </a:p>
          <a:p>
            <a:pPr marL="0" indent="0">
              <a:buNone/>
            </a:pPr>
            <a:endParaRPr lang="nl-NL" dirty="0"/>
          </a:p>
          <a:p>
            <a:pPr marL="0" indent="0">
              <a:buNone/>
            </a:pPr>
            <a:r>
              <a:rPr lang="nl-NL" dirty="0"/>
              <a:t>De film over respect toont een aantal jongeren die vertellen wat respect hebben concreet betekent. Misschien kun je met de klas ook zo’n film maken.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16915612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226256" y="274242"/>
            <a:ext cx="9144000" cy="975519"/>
          </a:xfrm>
        </p:spPr>
        <p:txBody>
          <a:bodyPr>
            <a:normAutofit/>
          </a:bodyPr>
          <a:lstStyle/>
          <a:p>
            <a:r>
              <a:rPr lang="nl-NL" sz="4000" dirty="0">
                <a:solidFill>
                  <a:srgbClr val="002060"/>
                </a:solidFill>
              </a:rPr>
              <a:t>The power of </a:t>
            </a:r>
            <a:r>
              <a:rPr lang="nl-NL" sz="4000" dirty="0" err="1">
                <a:solidFill>
                  <a:srgbClr val="002060"/>
                </a:solidFill>
              </a:rPr>
              <a:t>words</a:t>
            </a:r>
            <a:endParaRPr lang="nl-NL" sz="4000" dirty="0">
              <a:solidFill>
                <a:srgbClr val="002060"/>
              </a:solidFill>
            </a:endParaRPr>
          </a:p>
        </p:txBody>
      </p:sp>
      <p:sp>
        <p:nvSpPr>
          <p:cNvPr id="3" name="Ondertitel 2"/>
          <p:cNvSpPr>
            <a:spLocks noGrp="1"/>
          </p:cNvSpPr>
          <p:nvPr>
            <p:ph type="subTitle" idx="1"/>
          </p:nvPr>
        </p:nvSpPr>
        <p:spPr>
          <a:xfrm>
            <a:off x="1524000" y="5689631"/>
            <a:ext cx="9144000" cy="521388"/>
          </a:xfrm>
        </p:spPr>
        <p:txBody>
          <a:bodyPr>
            <a:normAutofit/>
          </a:bodyPr>
          <a:lstStyle/>
          <a:p>
            <a:r>
              <a:rPr lang="nl-NL" sz="2000" dirty="0">
                <a:solidFill>
                  <a:schemeClr val="bg1"/>
                </a:solidFill>
                <a:hlinkClick r:id="rId3"/>
              </a:rPr>
              <a:t>https://www.youtube.com/watch?v=3r3vqqGj9zM</a:t>
            </a:r>
            <a:endParaRPr lang="nl-NL" sz="2000" dirty="0">
              <a:solidFill>
                <a:schemeClr val="bg1"/>
              </a:solidFill>
            </a:endParaRPr>
          </a:p>
          <a:p>
            <a:endParaRPr lang="nl-NL" sz="2000" dirty="0">
              <a:solidFill>
                <a:schemeClr val="bg1"/>
              </a:solidFill>
            </a:endParaRPr>
          </a:p>
          <a:p>
            <a:endParaRPr lang="nl-NL" sz="2000" dirty="0">
              <a:solidFill>
                <a:schemeClr val="bg1"/>
              </a:solidFill>
            </a:endParaRPr>
          </a:p>
          <a:p>
            <a:endParaRPr lang="nl-NL" sz="2000" dirty="0">
              <a:solidFill>
                <a:schemeClr val="bg1"/>
              </a:solidFill>
            </a:endParaRPr>
          </a:p>
          <a:p>
            <a:endParaRPr lang="nl-NL" sz="2000" dirty="0">
              <a:solidFill>
                <a:schemeClr val="bg1"/>
              </a:solidFill>
            </a:endParaRPr>
          </a:p>
          <a:p>
            <a:endParaRPr lang="nl-NL" sz="2000" dirty="0">
              <a:solidFill>
                <a:schemeClr val="bg1"/>
              </a:solidFill>
            </a:endParaRPr>
          </a:p>
        </p:txBody>
      </p:sp>
      <p:pic>
        <p:nvPicPr>
          <p:cNvPr id="6" name="Afbeelding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476" y="1838152"/>
            <a:ext cx="6219645" cy="3457774"/>
          </a:xfrm>
          <a:prstGeom prst="rect">
            <a:avLst/>
          </a:prstGeom>
        </p:spPr>
      </p:pic>
      <p:sp>
        <p:nvSpPr>
          <p:cNvPr id="7" name="Tekstvak 6"/>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18</a:t>
            </a:r>
          </a:p>
        </p:txBody>
      </p:sp>
    </p:spTree>
    <p:extLst>
      <p:ext uri="{BB962C8B-B14F-4D97-AF65-F5344CB8AC3E}">
        <p14:creationId xmlns:p14="http://schemas.microsoft.com/office/powerpoint/2010/main" val="77582661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286819" y="304674"/>
            <a:ext cx="9144000" cy="717195"/>
          </a:xfrm>
        </p:spPr>
        <p:txBody>
          <a:bodyPr>
            <a:normAutofit/>
          </a:bodyPr>
          <a:lstStyle/>
          <a:p>
            <a:r>
              <a:rPr lang="nl-NL" sz="4000" dirty="0">
                <a:solidFill>
                  <a:srgbClr val="002060"/>
                </a:solidFill>
              </a:rPr>
              <a:t>Schelden met ‘homo’</a:t>
            </a:r>
          </a:p>
        </p:txBody>
      </p:sp>
      <p:sp>
        <p:nvSpPr>
          <p:cNvPr id="3" name="Ondertitel 2"/>
          <p:cNvSpPr>
            <a:spLocks noGrp="1"/>
          </p:cNvSpPr>
          <p:nvPr>
            <p:ph type="subTitle" idx="1"/>
          </p:nvPr>
        </p:nvSpPr>
        <p:spPr/>
        <p:txBody>
          <a:bodyPr/>
          <a:lstStyle/>
          <a:p>
            <a:endParaRPr lang="nl-NL"/>
          </a:p>
        </p:txBody>
      </p:sp>
      <p:pic>
        <p:nvPicPr>
          <p:cNvPr id="6" name="Afbeelding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059" y="1600200"/>
            <a:ext cx="6673880" cy="3769568"/>
          </a:xfrm>
          <a:prstGeom prst="rect">
            <a:avLst/>
          </a:prstGeom>
        </p:spPr>
      </p:pic>
      <p:sp>
        <p:nvSpPr>
          <p:cNvPr id="7" name="Rechthoek 6"/>
          <p:cNvSpPr/>
          <p:nvPr/>
        </p:nvSpPr>
        <p:spPr>
          <a:xfrm>
            <a:off x="3329024" y="5746167"/>
            <a:ext cx="5533951" cy="707886"/>
          </a:xfrm>
          <a:prstGeom prst="rect">
            <a:avLst/>
          </a:prstGeom>
        </p:spPr>
        <p:txBody>
          <a:bodyPr wrap="none">
            <a:spAutoFit/>
          </a:bodyPr>
          <a:lstStyle/>
          <a:p>
            <a:r>
              <a:rPr lang="nl-NL" sz="2000" dirty="0">
                <a:solidFill>
                  <a:schemeClr val="bg1"/>
                </a:solidFill>
                <a:hlinkClick r:id="rId3"/>
              </a:rPr>
              <a:t>https://www.youtube.com/watch?v=0iNl_m-wpUw</a:t>
            </a:r>
            <a:endParaRPr lang="nl-NL" sz="2000" dirty="0">
              <a:solidFill>
                <a:schemeClr val="bg1"/>
              </a:solidFill>
            </a:endParaRPr>
          </a:p>
          <a:p>
            <a:endParaRPr lang="nl-NL" sz="2000" dirty="0">
              <a:solidFill>
                <a:schemeClr val="bg1"/>
              </a:solidFill>
            </a:endParaRPr>
          </a:p>
        </p:txBody>
      </p:sp>
      <p:sp>
        <p:nvSpPr>
          <p:cNvPr id="8" name="Tekstvak 7"/>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19</a:t>
            </a:r>
          </a:p>
        </p:txBody>
      </p:sp>
    </p:spTree>
    <p:extLst>
      <p:ext uri="{BB962C8B-B14F-4D97-AF65-F5344CB8AC3E}">
        <p14:creationId xmlns:p14="http://schemas.microsoft.com/office/powerpoint/2010/main" val="185687592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Ondertitel 2"/>
          <p:cNvSpPr>
            <a:spLocks noGrp="1"/>
          </p:cNvSpPr>
          <p:nvPr>
            <p:ph type="subTitle" idx="1"/>
          </p:nvPr>
        </p:nvSpPr>
        <p:spPr>
          <a:xfrm>
            <a:off x="1756228" y="5668512"/>
            <a:ext cx="9144000" cy="555996"/>
          </a:xfrm>
        </p:spPr>
        <p:txBody>
          <a:bodyPr>
            <a:normAutofit/>
          </a:bodyPr>
          <a:lstStyle/>
          <a:p>
            <a:r>
              <a:rPr lang="nl-NL" sz="2000" dirty="0">
                <a:solidFill>
                  <a:schemeClr val="bg1"/>
                </a:solidFill>
                <a:hlinkClick r:id="rId3"/>
              </a:rPr>
              <a:t>https://www.youtube.com/watch?v=EgHPpJODDPY</a:t>
            </a:r>
            <a:endParaRPr lang="nl-NL" sz="2000" dirty="0">
              <a:solidFill>
                <a:schemeClr val="bg1"/>
              </a:solidFill>
            </a:endParaRPr>
          </a:p>
          <a:p>
            <a:endParaRPr lang="nl-NL" sz="2000" dirty="0">
              <a:solidFill>
                <a:schemeClr val="bg1"/>
              </a:solidFill>
            </a:endParaRPr>
          </a:p>
        </p:txBody>
      </p:sp>
      <p:sp>
        <p:nvSpPr>
          <p:cNvPr id="5" name="Titel 4"/>
          <p:cNvSpPr>
            <a:spLocks noGrp="1"/>
          </p:cNvSpPr>
          <p:nvPr>
            <p:ph type="ctrTitle"/>
          </p:nvPr>
        </p:nvSpPr>
        <p:spPr>
          <a:xfrm>
            <a:off x="1524000" y="561646"/>
            <a:ext cx="9144000" cy="766822"/>
          </a:xfrm>
        </p:spPr>
        <p:txBody>
          <a:bodyPr>
            <a:normAutofit/>
          </a:bodyPr>
          <a:lstStyle/>
          <a:p>
            <a:r>
              <a:rPr lang="nl-NL" sz="4000" dirty="0">
                <a:solidFill>
                  <a:srgbClr val="002060"/>
                </a:solidFill>
              </a:rPr>
              <a:t>Respect betekent voor mij ….</a:t>
            </a:r>
          </a:p>
        </p:txBody>
      </p:sp>
      <p:sp>
        <p:nvSpPr>
          <p:cNvPr id="6" name="Tekstvak 5"/>
          <p:cNvSpPr txBox="1"/>
          <p:nvPr/>
        </p:nvSpPr>
        <p:spPr>
          <a:xfrm>
            <a:off x="534838" y="6029865"/>
            <a:ext cx="534837" cy="461665"/>
          </a:xfrm>
          <a:prstGeom prst="rect">
            <a:avLst/>
          </a:prstGeom>
          <a:noFill/>
        </p:spPr>
        <p:txBody>
          <a:bodyPr wrap="square" rtlCol="0">
            <a:spAutoFit/>
          </a:bodyPr>
          <a:lstStyle/>
          <a:p>
            <a:r>
              <a:rPr lang="nl-NL" sz="2400" dirty="0">
                <a:solidFill>
                  <a:schemeClr val="bg1"/>
                </a:solidFill>
              </a:rPr>
              <a:t>20</a:t>
            </a:r>
          </a:p>
        </p:txBody>
      </p:sp>
      <p:pic>
        <p:nvPicPr>
          <p:cNvPr id="2" name="Afbeelding 1">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7377" r="3958"/>
          <a:stretch/>
        </p:blipFill>
        <p:spPr>
          <a:xfrm>
            <a:off x="2968924" y="1648039"/>
            <a:ext cx="6254151" cy="3700902"/>
          </a:xfrm>
          <a:prstGeom prst="rect">
            <a:avLst/>
          </a:prstGeom>
        </p:spPr>
      </p:pic>
    </p:spTree>
    <p:extLst>
      <p:ext uri="{BB962C8B-B14F-4D97-AF65-F5344CB8AC3E}">
        <p14:creationId xmlns:p14="http://schemas.microsoft.com/office/powerpoint/2010/main" val="15234620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ijdelijke aanduiding voor inhoud 2"/>
          <p:cNvSpPr>
            <a:spLocks noGrp="1"/>
          </p:cNvSpPr>
          <p:nvPr>
            <p:ph idx="1"/>
          </p:nvPr>
        </p:nvSpPr>
        <p:spPr>
          <a:xfrm>
            <a:off x="691551" y="435429"/>
            <a:ext cx="10760219" cy="5913613"/>
          </a:xfrm>
        </p:spPr>
        <p:txBody>
          <a:bodyPr>
            <a:normAutofit/>
          </a:bodyPr>
          <a:lstStyle/>
          <a:p>
            <a:pPr marL="0" indent="0">
              <a:buNone/>
            </a:pPr>
            <a:r>
              <a:rPr lang="nl-NL" dirty="0"/>
              <a:t>Het </a:t>
            </a:r>
            <a:r>
              <a:rPr lang="nl-NL" i="1" dirty="0"/>
              <a:t>woord</a:t>
            </a:r>
            <a:r>
              <a:rPr lang="nl-NL" dirty="0"/>
              <a:t> kun je vergelijken met de ijsberg. </a:t>
            </a:r>
          </a:p>
          <a:p>
            <a:pPr marL="0" indent="0">
              <a:buNone/>
            </a:pPr>
            <a:r>
              <a:rPr lang="nl-NL" dirty="0"/>
              <a:t>Het zichtbare deel, het topje van de ijsberg is het </a:t>
            </a:r>
            <a:r>
              <a:rPr lang="nl-NL" b="1" i="1" dirty="0"/>
              <a:t>woord zelf</a:t>
            </a:r>
            <a:r>
              <a:rPr lang="nl-NL" dirty="0"/>
              <a:t>, puur de klank of de letters. Probeer nog nergens aan te denken. </a:t>
            </a:r>
          </a:p>
          <a:p>
            <a:pPr marL="0" indent="0">
              <a:buNone/>
            </a:pPr>
            <a:r>
              <a:rPr lang="nl-NL" dirty="0"/>
              <a:t>Maar het grootste deel van de ijsberg zit onder water.</a:t>
            </a:r>
          </a:p>
          <a:p>
            <a:pPr marL="0" indent="0">
              <a:buNone/>
            </a:pPr>
            <a:r>
              <a:rPr lang="nl-NL" dirty="0"/>
              <a:t>Daarmee willen we zeggen dat een woord allerlei gedachten bij je oproept. Neem een (willekeurig) woord als voorbeeld. Bijvoorbeeld: </a:t>
            </a:r>
            <a:r>
              <a:rPr lang="nl-NL" b="1" dirty="0"/>
              <a:t>rood</a:t>
            </a:r>
            <a:r>
              <a:rPr lang="nl-NL" dirty="0"/>
              <a:t>. Rood is simpelweg een kleur. Maar je kunt verder denken, welke gevoelens en gedachten komen naar boven bij </a:t>
            </a:r>
            <a:r>
              <a:rPr lang="nl-NL" i="1" dirty="0"/>
              <a:t>rood?</a:t>
            </a:r>
            <a:r>
              <a:rPr lang="nl-NL" dirty="0"/>
              <a:t>                                   Bijvoorbeeld: rood betekent gevaar (stop!), of de rode kleur van bloed, of de kleur van de liefde, of de rode haarkleur enz. enz.</a:t>
            </a:r>
          </a:p>
          <a:p>
            <a:pPr marL="0" indent="0">
              <a:buNone/>
            </a:pPr>
            <a:r>
              <a:rPr lang="nl-NL" dirty="0"/>
              <a:t>Als we in plaats van rood de kleur </a:t>
            </a:r>
            <a:r>
              <a:rPr lang="nl-NL" i="1" dirty="0"/>
              <a:t>zwart</a:t>
            </a:r>
            <a:r>
              <a:rPr lang="nl-NL" dirty="0"/>
              <a:t> zouden gebruiken, komen er weer heel andere zaken naar boven. Bijvoorbeeld de donkere huidskleur.</a:t>
            </a:r>
          </a:p>
          <a:p>
            <a:pPr marL="0" indent="0">
              <a:buNone/>
            </a:pPr>
            <a:r>
              <a:rPr lang="nl-NL" dirty="0"/>
              <a:t>Nog anders is het als we als voorbeeld een erge ziekte gebruiken.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1460278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a:extLst>
              <a:ext uri="{FF2B5EF4-FFF2-40B4-BE49-F238E27FC236}">
                <a16:creationId xmlns:a16="http://schemas.microsoft.com/office/drawing/2014/main" id="{B103044F-A1A9-40DE-BF31-641577268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56" y="595777"/>
            <a:ext cx="5581296" cy="5365145"/>
          </a:xfrm>
          <a:prstGeom prst="rect">
            <a:avLst/>
          </a:prstGeom>
        </p:spPr>
      </p:pic>
    </p:spTree>
    <p:extLst>
      <p:ext uri="{BB962C8B-B14F-4D97-AF65-F5344CB8AC3E}">
        <p14:creationId xmlns:p14="http://schemas.microsoft.com/office/powerpoint/2010/main" val="169403334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a:xfrm>
            <a:off x="1015759" y="5147706"/>
            <a:ext cx="9144000" cy="946831"/>
          </a:xfrm>
        </p:spPr>
        <p:txBody>
          <a:bodyPr>
            <a:normAutofit fontScale="92500" lnSpcReduction="20000"/>
          </a:bodyPr>
          <a:lstStyle/>
          <a:p>
            <a:r>
              <a:rPr lang="nl-NL" dirty="0">
                <a:solidFill>
                  <a:schemeClr val="bg1"/>
                </a:solidFill>
              </a:rPr>
              <a:t>Download de lesbrief groep 7-8</a:t>
            </a:r>
          </a:p>
          <a:p>
            <a:r>
              <a:rPr lang="nl-NL" dirty="0">
                <a:solidFill>
                  <a:schemeClr val="bg1"/>
                </a:solidFill>
                <a:hlinkClick r:id="rId3"/>
              </a:rPr>
              <a:t>https://www.klassetaal.nl/wat-doen-wij/basisonderwijs/informatie-voor-leraren-po/lesbrief-gr-7-8</a:t>
            </a:r>
            <a:endParaRPr lang="nl-NL" dirty="0">
              <a:solidFill>
                <a:schemeClr val="bg1"/>
              </a:solidFill>
            </a:endParaRPr>
          </a:p>
          <a:p>
            <a:endParaRPr lang="nl-NL" dirty="0">
              <a:solidFill>
                <a:schemeClr val="bg1"/>
              </a:solidFill>
            </a:endParaRPr>
          </a:p>
        </p:txBody>
      </p:sp>
      <p:pic>
        <p:nvPicPr>
          <p:cNvPr id="6" name="Afbeelding 5">
            <a:extLst>
              <a:ext uri="{FF2B5EF4-FFF2-40B4-BE49-F238E27FC236}">
                <a16:creationId xmlns:a16="http://schemas.microsoft.com/office/drawing/2014/main" id="{7E10AB46-10A2-41BA-B365-1310C343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005" y="466726"/>
            <a:ext cx="3077509" cy="4450676"/>
          </a:xfrm>
          <a:prstGeom prst="rect">
            <a:avLst/>
          </a:prstGeom>
        </p:spPr>
      </p:pic>
    </p:spTree>
    <p:extLst>
      <p:ext uri="{BB962C8B-B14F-4D97-AF65-F5344CB8AC3E}">
        <p14:creationId xmlns:p14="http://schemas.microsoft.com/office/powerpoint/2010/main" val="15520171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t="5256" b="11821"/>
          <a:stretch/>
        </p:blipFill>
        <p:spPr>
          <a:xfrm>
            <a:off x="0" y="0"/>
            <a:ext cx="12192000" cy="6857999"/>
          </a:xfrm>
          <a:prstGeom prst="rect">
            <a:avLst/>
          </a:prstGeom>
        </p:spPr>
      </p:pic>
      <p:sp>
        <p:nvSpPr>
          <p:cNvPr id="2" name="Titel 1"/>
          <p:cNvSpPr>
            <a:spLocks noGrp="1"/>
          </p:cNvSpPr>
          <p:nvPr>
            <p:ph type="ctrTitle"/>
          </p:nvPr>
        </p:nvSpPr>
        <p:spPr>
          <a:xfrm>
            <a:off x="1775011" y="318061"/>
            <a:ext cx="3334871" cy="879475"/>
          </a:xfrm>
        </p:spPr>
        <p:txBody>
          <a:bodyPr>
            <a:normAutofit fontScale="90000"/>
          </a:bodyPr>
          <a:lstStyle/>
          <a:p>
            <a:r>
              <a:rPr lang="nl-NL" dirty="0"/>
              <a:t>     </a:t>
            </a:r>
            <a:r>
              <a:rPr lang="nl-NL" b="1" dirty="0">
                <a:solidFill>
                  <a:srgbClr val="002060"/>
                </a:solidFill>
              </a:rPr>
              <a:t>woorden</a:t>
            </a:r>
          </a:p>
        </p:txBody>
      </p:sp>
      <p:sp>
        <p:nvSpPr>
          <p:cNvPr id="3" name="Ondertitel 2"/>
          <p:cNvSpPr>
            <a:spLocks noGrp="1"/>
          </p:cNvSpPr>
          <p:nvPr>
            <p:ph type="subTitle" idx="1"/>
          </p:nvPr>
        </p:nvSpPr>
        <p:spPr>
          <a:xfrm>
            <a:off x="6314139" y="2331958"/>
            <a:ext cx="2033196" cy="441063"/>
          </a:xfrm>
        </p:spPr>
        <p:txBody>
          <a:bodyPr>
            <a:noAutofit/>
          </a:bodyPr>
          <a:lstStyle/>
          <a:p>
            <a:r>
              <a:rPr lang="nl-NL" sz="3200" dirty="0">
                <a:solidFill>
                  <a:srgbClr val="002060"/>
                </a:solidFill>
              </a:rPr>
              <a:t>gevoelens</a:t>
            </a:r>
          </a:p>
        </p:txBody>
      </p:sp>
      <p:sp>
        <p:nvSpPr>
          <p:cNvPr id="5" name="Ondertitel 2"/>
          <p:cNvSpPr txBox="1">
            <a:spLocks/>
          </p:cNvSpPr>
          <p:nvPr/>
        </p:nvSpPr>
        <p:spPr>
          <a:xfrm>
            <a:off x="5530454" y="3157013"/>
            <a:ext cx="2033196" cy="441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3200" dirty="0">
                <a:solidFill>
                  <a:srgbClr val="002060"/>
                </a:solidFill>
              </a:rPr>
              <a:t>gedachten</a:t>
            </a:r>
          </a:p>
        </p:txBody>
      </p:sp>
      <p:sp>
        <p:nvSpPr>
          <p:cNvPr id="7" name="Ondertitel 2"/>
          <p:cNvSpPr txBox="1">
            <a:spLocks/>
          </p:cNvSpPr>
          <p:nvPr/>
        </p:nvSpPr>
        <p:spPr>
          <a:xfrm>
            <a:off x="6724230" y="3896531"/>
            <a:ext cx="3523727" cy="441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3200" dirty="0">
                <a:solidFill>
                  <a:srgbClr val="002060"/>
                </a:solidFill>
              </a:rPr>
              <a:t>herinneringen</a:t>
            </a:r>
          </a:p>
        </p:txBody>
      </p:sp>
      <p:sp>
        <p:nvSpPr>
          <p:cNvPr id="9" name="Ondertitel 2"/>
          <p:cNvSpPr txBox="1">
            <a:spLocks/>
          </p:cNvSpPr>
          <p:nvPr/>
        </p:nvSpPr>
        <p:spPr>
          <a:xfrm>
            <a:off x="4587457" y="5620511"/>
            <a:ext cx="6977092" cy="10424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3200" b="1" dirty="0">
                <a:solidFill>
                  <a:schemeClr val="bg1"/>
                </a:solidFill>
              </a:rPr>
              <a:t>Woorden kunnen je raken.  Ze geven een verdrietig óf een blij gevoel.</a:t>
            </a:r>
          </a:p>
        </p:txBody>
      </p:sp>
      <p:sp>
        <p:nvSpPr>
          <p:cNvPr id="10" name="Ondertitel 2"/>
          <p:cNvSpPr txBox="1">
            <a:spLocks/>
          </p:cNvSpPr>
          <p:nvPr/>
        </p:nvSpPr>
        <p:spPr>
          <a:xfrm>
            <a:off x="9092601" y="2789820"/>
            <a:ext cx="2033196" cy="441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3200" dirty="0">
                <a:solidFill>
                  <a:srgbClr val="002060"/>
                </a:solidFill>
              </a:rPr>
              <a:t>geloof</a:t>
            </a:r>
          </a:p>
        </p:txBody>
      </p:sp>
      <p:sp>
        <p:nvSpPr>
          <p:cNvPr id="12" name="Ondertitel 2"/>
          <p:cNvSpPr txBox="1">
            <a:spLocks/>
          </p:cNvSpPr>
          <p:nvPr/>
        </p:nvSpPr>
        <p:spPr>
          <a:xfrm>
            <a:off x="5227127" y="4866677"/>
            <a:ext cx="2994205" cy="441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3200" dirty="0">
                <a:solidFill>
                  <a:srgbClr val="002060"/>
                </a:solidFill>
              </a:rPr>
              <a:t>verdriet</a:t>
            </a:r>
          </a:p>
        </p:txBody>
      </p:sp>
      <p:sp>
        <p:nvSpPr>
          <p:cNvPr id="13" name="Ondertitel 2"/>
          <p:cNvSpPr txBox="1">
            <a:spLocks/>
          </p:cNvSpPr>
          <p:nvPr/>
        </p:nvSpPr>
        <p:spPr>
          <a:xfrm>
            <a:off x="9231359" y="4574924"/>
            <a:ext cx="2033196" cy="441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3200" dirty="0">
                <a:solidFill>
                  <a:srgbClr val="002060"/>
                </a:solidFill>
              </a:rPr>
              <a:t>vreugde</a:t>
            </a:r>
          </a:p>
        </p:txBody>
      </p:sp>
      <p:sp>
        <p:nvSpPr>
          <p:cNvPr id="11" name="Tekstvak 10"/>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2</a:t>
            </a:r>
          </a:p>
        </p:txBody>
      </p:sp>
    </p:spTree>
    <p:extLst>
      <p:ext uri="{BB962C8B-B14F-4D97-AF65-F5344CB8AC3E}">
        <p14:creationId xmlns:p14="http://schemas.microsoft.com/office/powerpoint/2010/main" val="10064453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a:xfrm>
            <a:off x="1101305" y="5542337"/>
            <a:ext cx="9765102" cy="1134373"/>
          </a:xfrm>
        </p:spPr>
        <p:txBody>
          <a:bodyPr>
            <a:normAutofit/>
          </a:bodyPr>
          <a:lstStyle/>
          <a:p>
            <a:r>
              <a:rPr lang="nl-NL" sz="2000" dirty="0">
                <a:solidFill>
                  <a:schemeClr val="bg1"/>
                </a:solidFill>
                <a:hlinkClick r:id="rId3"/>
              </a:rPr>
              <a:t>https://www.youtube.com/watch?v=VCEdyX4lwDQ</a:t>
            </a:r>
            <a:endParaRPr lang="nl-NL" sz="2000" dirty="0">
              <a:solidFill>
                <a:schemeClr val="bg1"/>
              </a:solidFill>
            </a:endParaRPr>
          </a:p>
          <a:p>
            <a:endParaRPr lang="nl-NL" sz="2000" dirty="0">
              <a:solidFill>
                <a:schemeClr val="bg1"/>
              </a:solidFill>
            </a:endParaRPr>
          </a:p>
        </p:txBody>
      </p:sp>
      <p:pic>
        <p:nvPicPr>
          <p:cNvPr id="6" name="Afbeelding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128" y="668817"/>
            <a:ext cx="8341743" cy="4692230"/>
          </a:xfrm>
          <a:prstGeom prst="rect">
            <a:avLst/>
          </a:prstGeom>
        </p:spPr>
      </p:pic>
      <p:sp>
        <p:nvSpPr>
          <p:cNvPr id="7" name="Tekstvak 6"/>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3</a:t>
            </a:r>
          </a:p>
        </p:txBody>
      </p:sp>
    </p:spTree>
    <p:extLst>
      <p:ext uri="{BB962C8B-B14F-4D97-AF65-F5344CB8AC3E}">
        <p14:creationId xmlns:p14="http://schemas.microsoft.com/office/powerpoint/2010/main" val="199562892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a:xfrm>
            <a:off x="838200" y="205468"/>
            <a:ext cx="10515600" cy="1325563"/>
          </a:xfrm>
        </p:spPr>
        <p:txBody>
          <a:bodyPr/>
          <a:lstStyle/>
          <a:p>
            <a:r>
              <a:rPr lang="nl-NL" dirty="0"/>
              <a:t>Dia 3 en 4 </a:t>
            </a:r>
          </a:p>
        </p:txBody>
      </p:sp>
      <p:sp>
        <p:nvSpPr>
          <p:cNvPr id="3" name="Tijdelijke aanduiding voor inhoud 2"/>
          <p:cNvSpPr>
            <a:spLocks noGrp="1"/>
          </p:cNvSpPr>
          <p:nvPr>
            <p:ph idx="1"/>
          </p:nvPr>
        </p:nvSpPr>
        <p:spPr>
          <a:xfrm>
            <a:off x="838200" y="1393372"/>
            <a:ext cx="10515600" cy="4783592"/>
          </a:xfrm>
        </p:spPr>
        <p:txBody>
          <a:bodyPr>
            <a:normAutofit/>
          </a:bodyPr>
          <a:lstStyle/>
          <a:p>
            <a:pPr marL="0" indent="0">
              <a:buNone/>
            </a:pPr>
            <a:r>
              <a:rPr lang="nl-NL" dirty="0"/>
              <a:t>We maken een respectduik. Wat is de dieper liggende laag van woorden?</a:t>
            </a:r>
          </a:p>
          <a:p>
            <a:pPr marL="0" indent="0">
              <a:buNone/>
            </a:pPr>
            <a:r>
              <a:rPr lang="nl-NL" dirty="0"/>
              <a:t>De duikers zijn op zoek naar een schat.</a:t>
            </a:r>
          </a:p>
          <a:p>
            <a:pPr marL="0" indent="0">
              <a:buNone/>
            </a:pPr>
            <a:r>
              <a:rPr lang="nl-NL" dirty="0"/>
              <a:t>Kijk nou eens, ze hebben een schat gevonden. Er zitten sieraden en oude munten in. Een paar munten zijn eruit gehaald. De munten hebben een letter. De </a:t>
            </a:r>
            <a:r>
              <a:rPr lang="nl-NL" b="1" dirty="0">
                <a:solidFill>
                  <a:srgbClr val="C00000"/>
                </a:solidFill>
              </a:rPr>
              <a:t>W, K en H</a:t>
            </a:r>
            <a:r>
              <a:rPr lang="nl-NL" dirty="0"/>
              <a:t>. Wat zou dat betekenen? Het zijn de beginletters van woorden die de rode draad vormen van de les. </a:t>
            </a:r>
          </a:p>
          <a:p>
            <a:pPr marL="0" indent="0">
              <a:buNone/>
            </a:pPr>
            <a:r>
              <a:rPr lang="nl-NL" dirty="0"/>
              <a:t>We zullen gaandeweg ontdekken waar de letters voor staan.</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69905378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491" y="3390322"/>
            <a:ext cx="3219801" cy="2985023"/>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918" y="2707228"/>
            <a:ext cx="2550572" cy="2550572"/>
          </a:xfrm>
          <a:prstGeom prst="rect">
            <a:avLst/>
          </a:prstGeom>
        </p:spPr>
      </p:pic>
      <p:pic>
        <p:nvPicPr>
          <p:cNvPr id="9" name="Afbeelding 8"/>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75442" y="512522"/>
            <a:ext cx="4129468" cy="1401311"/>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861" y="499950"/>
            <a:ext cx="2055607" cy="2055607"/>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9358" y="3646331"/>
            <a:ext cx="2055607" cy="2055607"/>
          </a:xfrm>
          <a:prstGeom prst="rect">
            <a:avLst/>
          </a:prstGeom>
        </p:spPr>
      </p:pic>
      <p:sp>
        <p:nvSpPr>
          <p:cNvPr id="12" name="Rechthoek 11"/>
          <p:cNvSpPr/>
          <p:nvPr/>
        </p:nvSpPr>
        <p:spPr>
          <a:xfrm>
            <a:off x="1624366" y="3118579"/>
            <a:ext cx="1301675" cy="1938992"/>
          </a:xfrm>
          <a:prstGeom prst="rect">
            <a:avLst/>
          </a:prstGeom>
          <a:noFill/>
        </p:spPr>
        <p:txBody>
          <a:bodyPr wrap="square" lIns="91440" tIns="45720" rIns="91440" bIns="45720">
            <a:spAutoFit/>
          </a:bodyPr>
          <a:lstStyle/>
          <a:p>
            <a:pPr algn="ctr"/>
            <a:r>
              <a:rPr lang="nl-NL" sz="12000" dirty="0">
                <a:ln w="0"/>
                <a:solidFill>
                  <a:srgbClr val="C00000"/>
                </a:solidFill>
                <a:effectLst>
                  <a:outerShdw blurRad="38100" dist="19050" dir="2700000" algn="tl" rotWithShape="0">
                    <a:schemeClr val="dk1">
                      <a:alpha val="40000"/>
                    </a:schemeClr>
                  </a:outerShdw>
                </a:effectLst>
                <a:latin typeface="Algerian" panose="04020705040A02060702" pitchFamily="82" charset="0"/>
              </a:rPr>
              <a:t>W</a:t>
            </a:r>
          </a:p>
        </p:txBody>
      </p:sp>
      <p:sp>
        <p:nvSpPr>
          <p:cNvPr id="13" name="Rechthoek 12"/>
          <p:cNvSpPr/>
          <p:nvPr/>
        </p:nvSpPr>
        <p:spPr>
          <a:xfrm>
            <a:off x="7859826" y="746503"/>
            <a:ext cx="1301675" cy="1569660"/>
          </a:xfrm>
          <a:prstGeom prst="rect">
            <a:avLst/>
          </a:prstGeom>
          <a:noFill/>
        </p:spPr>
        <p:txBody>
          <a:bodyPr wrap="square" lIns="91440" tIns="45720" rIns="91440" bIns="45720">
            <a:spAutoFit/>
          </a:bodyPr>
          <a:lstStyle/>
          <a:p>
            <a:pPr algn="ctr"/>
            <a:r>
              <a:rPr lang="nl-NL" sz="9600" dirty="0">
                <a:ln w="0"/>
                <a:solidFill>
                  <a:srgbClr val="002060"/>
                </a:solidFill>
                <a:effectLst>
                  <a:outerShdw blurRad="38100" dist="19050" dir="2700000" algn="tl" rotWithShape="0">
                    <a:schemeClr val="dk1">
                      <a:alpha val="40000"/>
                    </a:schemeClr>
                  </a:outerShdw>
                </a:effectLst>
                <a:latin typeface="Algerian" panose="04020705040A02060702" pitchFamily="82" charset="0"/>
              </a:rPr>
              <a:t>K</a:t>
            </a:r>
          </a:p>
        </p:txBody>
      </p:sp>
      <p:sp>
        <p:nvSpPr>
          <p:cNvPr id="14" name="Rechthoek 13"/>
          <p:cNvSpPr/>
          <p:nvPr/>
        </p:nvSpPr>
        <p:spPr>
          <a:xfrm>
            <a:off x="9366325" y="3889305"/>
            <a:ext cx="1301675" cy="1569660"/>
          </a:xfrm>
          <a:prstGeom prst="rect">
            <a:avLst/>
          </a:prstGeom>
          <a:noFill/>
        </p:spPr>
        <p:txBody>
          <a:bodyPr wrap="square" lIns="91440" tIns="45720" rIns="91440" bIns="45720">
            <a:spAutoFit/>
          </a:bodyPr>
          <a:lstStyle/>
          <a:p>
            <a:pPr algn="ctr"/>
            <a:r>
              <a:rPr lang="nl-NL" sz="9600" dirty="0">
                <a:ln w="0"/>
                <a:solidFill>
                  <a:srgbClr val="002060"/>
                </a:solidFill>
                <a:effectLst>
                  <a:outerShdw blurRad="38100" dist="19050" dir="2700000" algn="tl" rotWithShape="0">
                    <a:schemeClr val="dk1">
                      <a:alpha val="40000"/>
                    </a:schemeClr>
                  </a:outerShdw>
                </a:effectLst>
                <a:latin typeface="Algerian" panose="04020705040A02060702" pitchFamily="82" charset="0"/>
              </a:rPr>
              <a:t>H</a:t>
            </a:r>
          </a:p>
        </p:txBody>
      </p:sp>
      <p:sp>
        <p:nvSpPr>
          <p:cNvPr id="15" name="Tekstvak 14"/>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4</a:t>
            </a:r>
          </a:p>
        </p:txBody>
      </p:sp>
    </p:spTree>
    <p:extLst>
      <p:ext uri="{BB962C8B-B14F-4D97-AF65-F5344CB8AC3E}">
        <p14:creationId xmlns:p14="http://schemas.microsoft.com/office/powerpoint/2010/main" val="110340631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33" y="1319761"/>
            <a:ext cx="2639841" cy="2639841"/>
          </a:xfrm>
          <a:prstGeom prst="rect">
            <a:avLst/>
          </a:prstGeom>
        </p:spPr>
      </p:pic>
      <p:sp>
        <p:nvSpPr>
          <p:cNvPr id="6" name="Rechthoek 5"/>
          <p:cNvSpPr/>
          <p:nvPr/>
        </p:nvSpPr>
        <p:spPr>
          <a:xfrm>
            <a:off x="1519923" y="1770897"/>
            <a:ext cx="986068" cy="1785104"/>
          </a:xfrm>
          <a:prstGeom prst="rect">
            <a:avLst/>
          </a:prstGeom>
        </p:spPr>
        <p:txBody>
          <a:bodyPr wrap="square">
            <a:spAutoFit/>
          </a:bodyPr>
          <a:lstStyle/>
          <a:p>
            <a:pPr algn="ctr"/>
            <a:r>
              <a:rPr lang="nl-NL" sz="11000" dirty="0">
                <a:ln w="0"/>
                <a:solidFill>
                  <a:srgbClr val="C00000"/>
                </a:solidFill>
                <a:effectLst>
                  <a:outerShdw blurRad="38100" dist="19050" dir="2700000" algn="tl" rotWithShape="0">
                    <a:schemeClr val="dk1">
                      <a:alpha val="40000"/>
                    </a:schemeClr>
                  </a:outerShdw>
                </a:effectLst>
                <a:latin typeface="Algerian" panose="04020705040A02060702" pitchFamily="82" charset="0"/>
              </a:rPr>
              <a:t>W</a:t>
            </a:r>
          </a:p>
        </p:txBody>
      </p:sp>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1462" t="720"/>
          <a:stretch/>
        </p:blipFill>
        <p:spPr>
          <a:xfrm>
            <a:off x="5658538" y="3429000"/>
            <a:ext cx="5213542" cy="2635541"/>
          </a:xfrm>
          <a:prstGeom prst="rect">
            <a:avLst/>
          </a:prstGeom>
          <a:ln>
            <a:solidFill>
              <a:schemeClr val="bg1"/>
            </a:solidFill>
          </a:ln>
        </p:spPr>
      </p:pic>
      <p:cxnSp>
        <p:nvCxnSpPr>
          <p:cNvPr id="20" name="Gekromde verbindingslijn 19"/>
          <p:cNvCxnSpPr/>
          <p:nvPr/>
        </p:nvCxnSpPr>
        <p:spPr>
          <a:xfrm>
            <a:off x="3593054" y="2900184"/>
            <a:ext cx="1550768" cy="1537999"/>
          </a:xfrm>
          <a:prstGeom prst="curvedConnector3">
            <a:avLst>
              <a:gd name="adj1" fmla="val 5000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itel 1"/>
          <p:cNvSpPr txBox="1">
            <a:spLocks/>
          </p:cNvSpPr>
          <p:nvPr/>
        </p:nvSpPr>
        <p:spPr>
          <a:xfrm>
            <a:off x="335942" y="80382"/>
            <a:ext cx="9144000" cy="1369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002060"/>
                </a:solidFill>
              </a:rPr>
              <a:t>Welk woord hoort bij de eerste munt?</a:t>
            </a:r>
          </a:p>
        </p:txBody>
      </p:sp>
      <p:sp>
        <p:nvSpPr>
          <p:cNvPr id="10" name="Tekstvak 9"/>
          <p:cNvSpPr txBox="1"/>
          <p:nvPr/>
        </p:nvSpPr>
        <p:spPr>
          <a:xfrm>
            <a:off x="534838" y="6029865"/>
            <a:ext cx="474453" cy="461665"/>
          </a:xfrm>
          <a:prstGeom prst="rect">
            <a:avLst/>
          </a:prstGeom>
          <a:noFill/>
        </p:spPr>
        <p:txBody>
          <a:bodyPr wrap="square" rtlCol="0">
            <a:spAutoFit/>
          </a:bodyPr>
          <a:lstStyle/>
          <a:p>
            <a:r>
              <a:rPr lang="nl-NL" sz="2400" dirty="0">
                <a:solidFill>
                  <a:schemeClr val="bg1"/>
                </a:solidFill>
              </a:rPr>
              <a:t>5</a:t>
            </a:r>
          </a:p>
        </p:txBody>
      </p:sp>
    </p:spTree>
    <p:extLst>
      <p:ext uri="{BB962C8B-B14F-4D97-AF65-F5344CB8AC3E}">
        <p14:creationId xmlns:p14="http://schemas.microsoft.com/office/powerpoint/2010/main" val="7861246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p:cNvSpPr>
            <a:spLocks noGrp="1"/>
          </p:cNvSpPr>
          <p:nvPr>
            <p:ph type="title"/>
          </p:nvPr>
        </p:nvSpPr>
        <p:spPr/>
        <p:txBody>
          <a:bodyPr/>
          <a:lstStyle/>
          <a:p>
            <a:r>
              <a:rPr lang="nl-NL" dirty="0"/>
              <a:t>Dia 5 en 6 </a:t>
            </a:r>
          </a:p>
        </p:txBody>
      </p:sp>
      <p:sp>
        <p:nvSpPr>
          <p:cNvPr id="3" name="Tijdelijke aanduiding voor inhoud 2"/>
          <p:cNvSpPr>
            <a:spLocks noGrp="1"/>
          </p:cNvSpPr>
          <p:nvPr>
            <p:ph idx="1"/>
          </p:nvPr>
        </p:nvSpPr>
        <p:spPr>
          <a:xfrm>
            <a:off x="838200" y="1560059"/>
            <a:ext cx="10515600" cy="4486275"/>
          </a:xfrm>
        </p:spPr>
        <p:txBody>
          <a:bodyPr>
            <a:normAutofit/>
          </a:bodyPr>
          <a:lstStyle/>
          <a:p>
            <a:pPr marL="0" indent="0">
              <a:buNone/>
            </a:pPr>
            <a:r>
              <a:rPr lang="nl-NL" dirty="0"/>
              <a:t>Dia 5. We kijken naar de eerste munt. Los de rebus op. De </a:t>
            </a:r>
            <a:r>
              <a:rPr lang="nl-NL" b="1" dirty="0">
                <a:solidFill>
                  <a:srgbClr val="C00000"/>
                </a:solidFill>
              </a:rPr>
              <a:t>W</a:t>
            </a:r>
            <a:r>
              <a:rPr lang="nl-NL" dirty="0"/>
              <a:t> staat voor </a:t>
            </a:r>
            <a:r>
              <a:rPr lang="nl-NL" b="1" dirty="0">
                <a:solidFill>
                  <a:srgbClr val="C00000"/>
                </a:solidFill>
              </a:rPr>
              <a:t>Waardevol</a:t>
            </a:r>
            <a:r>
              <a:rPr lang="nl-NL" dirty="0"/>
              <a:t>. We denken na over dit woord. Wat betekent het?</a:t>
            </a:r>
          </a:p>
          <a:p>
            <a:pPr marL="0" indent="0">
              <a:buNone/>
            </a:pPr>
            <a:endParaRPr lang="nl-NL" dirty="0"/>
          </a:p>
          <a:p>
            <a:pPr marL="0" indent="0">
              <a:buNone/>
            </a:pPr>
            <a:r>
              <a:rPr lang="nl-NL" dirty="0"/>
              <a:t>Dia 6. Wat of wie is voor mij heel waardevol?                                           Geef 2 minuten de tijd om dit in tweetallen te bespreken</a:t>
            </a:r>
          </a:p>
          <a:p>
            <a:pPr marL="0" indent="0">
              <a:buNone/>
            </a:pPr>
            <a:r>
              <a:rPr lang="nl-NL" dirty="0"/>
              <a:t>Veel genoemde antwoorden zijn: familie, vrienden, huisdieren. Sommige kinderen noemen: eten, gezondheid, mijn huis of (abstracte) dingen als vrede, vrijheid.</a:t>
            </a:r>
          </a:p>
          <a:p>
            <a:pPr marL="0" indent="0">
              <a:buNone/>
            </a:pPr>
            <a:r>
              <a:rPr lang="nl-NL" dirty="0"/>
              <a:t>Ook kan gedacht worden aan dingen die met het geloof te maken hebben: God, Jezus, de Bijbel.</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679922262"/>
      </p:ext>
    </p:extLst>
  </p:cSld>
  <p:clrMapOvr>
    <a:masterClrMapping/>
  </p:clrMapOvr>
  <p:transition spd="slow">
    <p:wipe/>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1295</Words>
  <Application>Microsoft Office PowerPoint</Application>
  <PresentationFormat>Breedbeeld</PresentationFormat>
  <Paragraphs>120</Paragraphs>
  <Slides>31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Algerian</vt:lpstr>
      <vt:lpstr>Arial</vt:lpstr>
      <vt:lpstr>Calibri</vt:lpstr>
      <vt:lpstr>Calibri Light</vt:lpstr>
      <vt:lpstr>Kantoorthema</vt:lpstr>
      <vt:lpstr>Les groep 7-8</vt:lpstr>
      <vt:lpstr>Dia 1 en 2 </vt:lpstr>
      <vt:lpstr>PowerPoint-presentatie</vt:lpstr>
      <vt:lpstr>     woorden</vt:lpstr>
      <vt:lpstr>PowerPoint-presentatie</vt:lpstr>
      <vt:lpstr>Dia 3 en 4 </vt:lpstr>
      <vt:lpstr>PowerPoint-presentatie</vt:lpstr>
      <vt:lpstr>PowerPoint-presentatie</vt:lpstr>
      <vt:lpstr>Dia 5 en 6 </vt:lpstr>
      <vt:lpstr>Wat of wie is voor jou  heel waardevol?</vt:lpstr>
      <vt:lpstr>Dia 7 en 8 </vt:lpstr>
      <vt:lpstr>PowerPoint-presentatie</vt:lpstr>
      <vt:lpstr>Dia 9 en 10 </vt:lpstr>
      <vt:lpstr>PowerPoint-presentatie</vt:lpstr>
      <vt:lpstr>Scheldwoorden zijn vaak afgeleid     van kwetsbare onderwerpen.</vt:lpstr>
      <vt:lpstr>PowerPoint-presentatie</vt:lpstr>
      <vt:lpstr>Dia 11, 12 en 13 </vt:lpstr>
      <vt:lpstr>PowerPoint-presentatie</vt:lpstr>
      <vt:lpstr>PowerPoint-presentatie</vt:lpstr>
      <vt:lpstr>PowerPoint-presentatie</vt:lpstr>
      <vt:lpstr>Dia 14, 15 (extra) </vt:lpstr>
      <vt:lpstr>Matroesjka</vt:lpstr>
      <vt:lpstr>PowerPoint-presentatie</vt:lpstr>
      <vt:lpstr>Bedankt voor jullie aandacht!</vt:lpstr>
      <vt:lpstr>EXTRA</vt:lpstr>
      <vt:lpstr>Dia 17-20 </vt:lpstr>
      <vt:lpstr>The power of words</vt:lpstr>
      <vt:lpstr>Schelden met ‘homo’</vt:lpstr>
      <vt:lpstr>Respect betekent voor mij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Kees Hazeleger</dc:creator>
  <cp:lastModifiedBy>Kees Hazeleger</cp:lastModifiedBy>
  <cp:revision>82</cp:revision>
  <dcterms:created xsi:type="dcterms:W3CDTF">2019-08-15T13:39:27Z</dcterms:created>
  <dcterms:modified xsi:type="dcterms:W3CDTF">2022-03-07T09:52:47Z</dcterms:modified>
</cp:coreProperties>
</file>