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67" r:id="rId3"/>
    <p:sldId id="257" r:id="rId4"/>
    <p:sldId id="258" r:id="rId5"/>
    <p:sldId id="259" r:id="rId6"/>
    <p:sldId id="268" r:id="rId7"/>
    <p:sldId id="261" r:id="rId8"/>
    <p:sldId id="285" r:id="rId9"/>
    <p:sldId id="263" r:id="rId10"/>
    <p:sldId id="264" r:id="rId11"/>
    <p:sldId id="265" r:id="rId12"/>
    <p:sldId id="283" r:id="rId13"/>
    <p:sldId id="269" r:id="rId14"/>
    <p:sldId id="270" r:id="rId15"/>
    <p:sldId id="271" r:id="rId16"/>
    <p:sldId id="272" r:id="rId17"/>
    <p:sldId id="279" r:id="rId18"/>
    <p:sldId id="266" r:id="rId19"/>
    <p:sldId id="282" r:id="rId20"/>
    <p:sldId id="293" r:id="rId21"/>
    <p:sldId id="280" r:id="rId22"/>
    <p:sldId id="281" r:id="rId23"/>
    <p:sldId id="274" r:id="rId24"/>
    <p:sldId id="275" r:id="rId25"/>
    <p:sldId id="276" r:id="rId26"/>
    <p:sldId id="277" r:id="rId27"/>
    <p:sldId id="278"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60" autoAdjust="0"/>
    <p:restoredTop sz="94660"/>
  </p:normalViewPr>
  <p:slideViewPr>
    <p:cSldViewPr snapToGrid="0">
      <p:cViewPr varScale="1">
        <p:scale>
          <a:sx n="66" d="100"/>
          <a:sy n="66" d="100"/>
        </p:scale>
        <p:origin x="522" y="66"/>
      </p:cViewPr>
      <p:guideLst/>
    </p:cSldViewPr>
  </p:slideViewPr>
  <p:notesTextViewPr>
    <p:cViewPr>
      <p:scale>
        <a:sx n="1" d="1"/>
        <a:sy n="1" d="1"/>
      </p:scale>
      <p:origin x="0" y="0"/>
    </p:cViewPr>
  </p:notesTextViewPr>
  <p:sorterViewPr>
    <p:cViewPr>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88EC3E9-C15A-4EB3-8ECD-4B1D1DBF638C}" type="datetimeFigureOut">
              <a:rPr lang="nl-NL" smtClean="0"/>
              <a:t>22-2-2022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119932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8EC3E9-C15A-4EB3-8ECD-4B1D1DBF638C}" type="datetimeFigureOut">
              <a:rPr lang="nl-NL" smtClean="0"/>
              <a:t>22-2-2022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331765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8EC3E9-C15A-4EB3-8ECD-4B1D1DBF638C}" type="datetimeFigureOut">
              <a:rPr lang="nl-NL" smtClean="0"/>
              <a:t>22-2-2022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137850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8EC3E9-C15A-4EB3-8ECD-4B1D1DBF638C}" type="datetimeFigureOut">
              <a:rPr lang="nl-NL" smtClean="0"/>
              <a:t>22-2-2022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55178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88EC3E9-C15A-4EB3-8ECD-4B1D1DBF638C}" type="datetimeFigureOut">
              <a:rPr lang="nl-NL" smtClean="0"/>
              <a:t>22-2-2022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292312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88EC3E9-C15A-4EB3-8ECD-4B1D1DBF638C}" type="datetimeFigureOut">
              <a:rPr lang="nl-NL" smtClean="0"/>
              <a:t>22-2-2022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291091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88EC3E9-C15A-4EB3-8ECD-4B1D1DBF638C}" type="datetimeFigureOut">
              <a:rPr lang="nl-NL" smtClean="0"/>
              <a:t>22-2-2022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394523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88EC3E9-C15A-4EB3-8ECD-4B1D1DBF638C}" type="datetimeFigureOut">
              <a:rPr lang="nl-NL" smtClean="0"/>
              <a:t>22-2-2022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223994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88EC3E9-C15A-4EB3-8ECD-4B1D1DBF638C}" type="datetimeFigureOut">
              <a:rPr lang="nl-NL" smtClean="0"/>
              <a:t>22-2-2022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166347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88EC3E9-C15A-4EB3-8ECD-4B1D1DBF638C}" type="datetimeFigureOut">
              <a:rPr lang="nl-NL" smtClean="0"/>
              <a:t>22-2-2022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120109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88EC3E9-C15A-4EB3-8ECD-4B1D1DBF638C}" type="datetimeFigureOut">
              <a:rPr lang="nl-NL" smtClean="0"/>
              <a:t>22-2-2022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51D4367-58A1-49FF-BB6D-C0398071A29F}" type="slidenum">
              <a:rPr lang="nl-NL" smtClean="0"/>
              <a:t>‹nr.›</a:t>
            </a:fld>
            <a:endParaRPr lang="nl-NL"/>
          </a:p>
        </p:txBody>
      </p:sp>
    </p:spTree>
    <p:extLst>
      <p:ext uri="{BB962C8B-B14F-4D97-AF65-F5344CB8AC3E}">
        <p14:creationId xmlns:p14="http://schemas.microsoft.com/office/powerpoint/2010/main" val="27857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EC3E9-C15A-4EB3-8ECD-4B1D1DBF638C}" type="datetimeFigureOut">
              <a:rPr lang="nl-NL" smtClean="0"/>
              <a:t>22-2-2022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D4367-58A1-49FF-BB6D-C0398071A29F}" type="slidenum">
              <a:rPr lang="nl-NL" smtClean="0"/>
              <a:t>‹nr.›</a:t>
            </a:fld>
            <a:endParaRPr lang="nl-NL"/>
          </a:p>
        </p:txBody>
      </p:sp>
    </p:spTree>
    <p:extLst>
      <p:ext uri="{BB962C8B-B14F-4D97-AF65-F5344CB8AC3E}">
        <p14:creationId xmlns:p14="http://schemas.microsoft.com/office/powerpoint/2010/main" val="3148164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th5ln_inrKU" TargetMode="External"/><Relationship Id="rId7"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EgHPpJODDPY"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klassetaal.nl/wat-doen-wij/basisonderwijs/informatie-voor-leraren-po/lesbrief-gr-5-6" TargetMode="Externa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43510" y="0"/>
            <a:ext cx="9144000" cy="1492477"/>
          </a:xfrm>
        </p:spPr>
        <p:txBody>
          <a:bodyPr/>
          <a:lstStyle/>
          <a:p>
            <a:pPr algn="l"/>
            <a:r>
              <a:rPr lang="nl-NL" dirty="0"/>
              <a:t>Les groep 4-5-6</a:t>
            </a:r>
          </a:p>
        </p:txBody>
      </p:sp>
      <p:sp>
        <p:nvSpPr>
          <p:cNvPr id="3" name="Ondertitel 2"/>
          <p:cNvSpPr>
            <a:spLocks noGrp="1"/>
          </p:cNvSpPr>
          <p:nvPr>
            <p:ph type="subTitle" idx="1"/>
          </p:nvPr>
        </p:nvSpPr>
        <p:spPr/>
        <p:txBody>
          <a:bodyPr/>
          <a:lstStyle/>
          <a:p>
            <a:endParaRPr lang="nl-NL" dirty="0"/>
          </a:p>
        </p:txBody>
      </p:sp>
      <p:sp>
        <p:nvSpPr>
          <p:cNvPr id="6" name="Tekstvak 5"/>
          <p:cNvSpPr txBox="1"/>
          <p:nvPr/>
        </p:nvSpPr>
        <p:spPr>
          <a:xfrm>
            <a:off x="392667" y="5874589"/>
            <a:ext cx="301686" cy="369332"/>
          </a:xfrm>
          <a:prstGeom prst="rect">
            <a:avLst/>
          </a:prstGeom>
          <a:noFill/>
        </p:spPr>
        <p:txBody>
          <a:bodyPr wrap="none" rtlCol="0">
            <a:spAutoFit/>
          </a:bodyPr>
          <a:lstStyle/>
          <a:p>
            <a:r>
              <a:rPr lang="nl-NL" dirty="0"/>
              <a:t>1</a:t>
            </a:r>
          </a:p>
        </p:txBody>
      </p:sp>
      <p:pic>
        <p:nvPicPr>
          <p:cNvPr id="9" name="Afbeelding 8">
            <a:extLst>
              <a:ext uri="{FF2B5EF4-FFF2-40B4-BE49-F238E27FC236}">
                <a16:creationId xmlns:a16="http://schemas.microsoft.com/office/drawing/2014/main" id="{B8DAD5CB-CE4D-4122-92DF-7A63235F4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36485"/>
            <a:ext cx="5511778" cy="5298319"/>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79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2702076"/>
            <a:ext cx="9144000" cy="2387600"/>
          </a:xfrm>
        </p:spPr>
        <p:txBody>
          <a:bodyPr>
            <a:normAutofit fontScale="90000"/>
          </a:bodyPr>
          <a:lstStyle/>
          <a:p>
            <a:r>
              <a:rPr lang="nl-NL" dirty="0">
                <a:solidFill>
                  <a:srgbClr val="002060"/>
                </a:solidFill>
              </a:rPr>
              <a:t>In de volgende dia’s zien we een aantal foto’s van het memoryspel terugkomen.</a:t>
            </a:r>
            <a:br>
              <a:rPr lang="nl-NL" dirty="0">
                <a:solidFill>
                  <a:srgbClr val="002060"/>
                </a:solidFill>
              </a:rPr>
            </a:br>
            <a:br>
              <a:rPr lang="nl-NL" dirty="0">
                <a:solidFill>
                  <a:srgbClr val="002060"/>
                </a:solidFill>
              </a:rPr>
            </a:br>
            <a:r>
              <a:rPr lang="nl-NL" dirty="0">
                <a:solidFill>
                  <a:srgbClr val="002060"/>
                </a:solidFill>
              </a:rPr>
              <a:t>Wat hebben ze te maken met taalgebruik?</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392667" y="5874589"/>
            <a:ext cx="418704" cy="369332"/>
          </a:xfrm>
          <a:prstGeom prst="rect">
            <a:avLst/>
          </a:prstGeom>
          <a:noFill/>
        </p:spPr>
        <p:txBody>
          <a:bodyPr wrap="none" rtlCol="0">
            <a:spAutoFit/>
          </a:bodyPr>
          <a:lstStyle/>
          <a:p>
            <a:r>
              <a:rPr lang="nl-NL" dirty="0"/>
              <a:t>10</a:t>
            </a:r>
          </a:p>
        </p:txBody>
      </p:sp>
    </p:spTree>
    <p:extLst>
      <p:ext uri="{BB962C8B-B14F-4D97-AF65-F5344CB8AC3E}">
        <p14:creationId xmlns:p14="http://schemas.microsoft.com/office/powerpoint/2010/main" val="34223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170" y="963290"/>
            <a:ext cx="9556830" cy="4918397"/>
          </a:xfrm>
          <a:prstGeom prst="rect">
            <a:avLst/>
          </a:prstGeom>
        </p:spPr>
      </p:pic>
      <p:sp>
        <p:nvSpPr>
          <p:cNvPr id="2" name="Titel 1"/>
          <p:cNvSpPr>
            <a:spLocks noGrp="1"/>
          </p:cNvSpPr>
          <p:nvPr>
            <p:ph type="ctrTitle"/>
          </p:nvPr>
        </p:nvSpPr>
        <p:spPr>
          <a:xfrm>
            <a:off x="1428992" y="483586"/>
            <a:ext cx="8441803" cy="1762427"/>
          </a:xfrm>
        </p:spPr>
        <p:txBody>
          <a:bodyPr>
            <a:normAutofit/>
          </a:bodyPr>
          <a:lstStyle/>
          <a:p>
            <a:pPr algn="l"/>
            <a:r>
              <a:rPr lang="nl-NL" sz="3600" dirty="0">
                <a:solidFill>
                  <a:schemeClr val="bg1"/>
                </a:solidFill>
              </a:rPr>
              <a:t>Niet schelden met ziektes </a:t>
            </a:r>
            <a:br>
              <a:rPr lang="nl-NL" sz="3600" dirty="0">
                <a:solidFill>
                  <a:schemeClr val="bg1"/>
                </a:solidFill>
              </a:rPr>
            </a:br>
            <a:r>
              <a:rPr lang="nl-NL" sz="3600" dirty="0">
                <a:solidFill>
                  <a:schemeClr val="bg1"/>
                </a:solidFill>
              </a:rPr>
              <a:t>of handicaps.</a:t>
            </a:r>
          </a:p>
        </p:txBody>
      </p:sp>
      <p:sp>
        <p:nvSpPr>
          <p:cNvPr id="3" name="Ondertitel 2"/>
          <p:cNvSpPr>
            <a:spLocks noGrp="1"/>
          </p:cNvSpPr>
          <p:nvPr>
            <p:ph type="subTitle" idx="1"/>
          </p:nvPr>
        </p:nvSpPr>
        <p:spPr>
          <a:xfrm>
            <a:off x="1317585" y="5112499"/>
            <a:ext cx="9144000" cy="769188"/>
          </a:xfrm>
        </p:spPr>
        <p:txBody>
          <a:bodyPr/>
          <a:lstStyle/>
          <a:p>
            <a:r>
              <a:rPr lang="nl-NL" dirty="0">
                <a:solidFill>
                  <a:schemeClr val="bg1"/>
                </a:solidFill>
                <a:hlinkClick r:id="rId3"/>
              </a:rPr>
              <a:t>https://www.youtube.com/watch?v=th5ln_inrKU</a:t>
            </a:r>
            <a:endParaRPr lang="nl-NL" dirty="0">
              <a:solidFill>
                <a:schemeClr val="bg1"/>
              </a:solidFill>
            </a:endParaRPr>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535" y="2620048"/>
            <a:ext cx="3730906" cy="2180507"/>
          </a:xfrm>
          <a:prstGeom prst="rect">
            <a:avLst/>
          </a:prstGeom>
        </p:spPr>
      </p:pic>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6839" y="2589002"/>
            <a:ext cx="3270762" cy="2180507"/>
          </a:xfrm>
          <a:prstGeom prst="rect">
            <a:avLst/>
          </a:prstGeom>
        </p:spPr>
      </p:pic>
      <p:pic>
        <p:nvPicPr>
          <p:cNvPr id="8" name="Afbeelding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0985" y="339402"/>
            <a:ext cx="1657156" cy="1657156"/>
          </a:xfrm>
          <a:prstGeom prst="rect">
            <a:avLst/>
          </a:prstGeom>
        </p:spPr>
      </p:pic>
      <p:sp>
        <p:nvSpPr>
          <p:cNvPr id="9" name="Tekstvak 8"/>
          <p:cNvSpPr txBox="1"/>
          <p:nvPr/>
        </p:nvSpPr>
        <p:spPr>
          <a:xfrm>
            <a:off x="392667" y="5874589"/>
            <a:ext cx="418704" cy="369332"/>
          </a:xfrm>
          <a:prstGeom prst="rect">
            <a:avLst/>
          </a:prstGeom>
          <a:noFill/>
        </p:spPr>
        <p:txBody>
          <a:bodyPr wrap="none" rtlCol="0">
            <a:spAutoFit/>
          </a:bodyPr>
          <a:lstStyle/>
          <a:p>
            <a:r>
              <a:rPr lang="nl-NL" dirty="0"/>
              <a:t>11</a:t>
            </a:r>
          </a:p>
        </p:txBody>
      </p:sp>
    </p:spTree>
    <p:extLst>
      <p:ext uri="{BB962C8B-B14F-4D97-AF65-F5344CB8AC3E}">
        <p14:creationId xmlns:p14="http://schemas.microsoft.com/office/powerpoint/2010/main" val="291673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170" y="395364"/>
            <a:ext cx="9556830" cy="5623916"/>
          </a:xfrm>
          <a:prstGeom prst="rect">
            <a:avLst/>
          </a:prstGeom>
        </p:spPr>
      </p:pic>
      <p:sp>
        <p:nvSpPr>
          <p:cNvPr id="2" name="Titel 1"/>
          <p:cNvSpPr>
            <a:spLocks noGrp="1"/>
          </p:cNvSpPr>
          <p:nvPr>
            <p:ph type="ctrTitle"/>
          </p:nvPr>
        </p:nvSpPr>
        <p:spPr>
          <a:xfrm>
            <a:off x="1524000" y="715250"/>
            <a:ext cx="8441803" cy="1762427"/>
          </a:xfrm>
        </p:spPr>
        <p:txBody>
          <a:bodyPr anchor="t">
            <a:normAutofit/>
          </a:bodyPr>
          <a:lstStyle/>
          <a:p>
            <a:pPr algn="l"/>
            <a:r>
              <a:rPr lang="nl-NL" sz="3600" dirty="0">
                <a:solidFill>
                  <a:schemeClr val="bg1"/>
                </a:solidFill>
              </a:rPr>
              <a:t>Wat zegt de dokter?</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ndertitel 8"/>
          <p:cNvSpPr>
            <a:spLocks noGrp="1"/>
          </p:cNvSpPr>
          <p:nvPr>
            <p:ph type="subTitle" idx="1"/>
          </p:nvPr>
        </p:nvSpPr>
        <p:spPr/>
        <p:txBody>
          <a:bodyPr/>
          <a:lstStyle/>
          <a:p>
            <a:endParaRPr lang="nl-NL" dirty="0"/>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667" y="1729906"/>
            <a:ext cx="6123084" cy="3744264"/>
          </a:xfrm>
          <a:prstGeom prst="rect">
            <a:avLst/>
          </a:prstGeom>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143" y="715250"/>
            <a:ext cx="2138363" cy="1416319"/>
          </a:xfrm>
          <a:prstGeom prst="rect">
            <a:avLst/>
          </a:prstGeom>
        </p:spPr>
      </p:pic>
      <p:sp>
        <p:nvSpPr>
          <p:cNvPr id="14" name="Tekstvak 13"/>
          <p:cNvSpPr txBox="1"/>
          <p:nvPr/>
        </p:nvSpPr>
        <p:spPr>
          <a:xfrm>
            <a:off x="392667" y="5874589"/>
            <a:ext cx="418704" cy="369332"/>
          </a:xfrm>
          <a:prstGeom prst="rect">
            <a:avLst/>
          </a:prstGeom>
          <a:noFill/>
        </p:spPr>
        <p:txBody>
          <a:bodyPr wrap="none" rtlCol="0">
            <a:spAutoFit/>
          </a:bodyPr>
          <a:lstStyle/>
          <a:p>
            <a:r>
              <a:rPr lang="nl-NL" dirty="0"/>
              <a:t>12</a:t>
            </a:r>
          </a:p>
        </p:txBody>
      </p:sp>
    </p:spTree>
    <p:extLst>
      <p:ext uri="{BB962C8B-B14F-4D97-AF65-F5344CB8AC3E}">
        <p14:creationId xmlns:p14="http://schemas.microsoft.com/office/powerpoint/2010/main" val="3209137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170" y="963290"/>
            <a:ext cx="9556830" cy="4918397"/>
          </a:xfrm>
          <a:prstGeom prst="rect">
            <a:avLst/>
          </a:prstGeom>
        </p:spPr>
      </p:pic>
      <p:sp>
        <p:nvSpPr>
          <p:cNvPr id="2" name="Titel 1"/>
          <p:cNvSpPr>
            <a:spLocks noGrp="1"/>
          </p:cNvSpPr>
          <p:nvPr>
            <p:ph type="ctrTitle"/>
          </p:nvPr>
        </p:nvSpPr>
        <p:spPr>
          <a:xfrm>
            <a:off x="1428992" y="483586"/>
            <a:ext cx="8441803" cy="1762427"/>
          </a:xfrm>
        </p:spPr>
        <p:txBody>
          <a:bodyPr>
            <a:normAutofit/>
          </a:bodyPr>
          <a:lstStyle/>
          <a:p>
            <a:pPr algn="l"/>
            <a:r>
              <a:rPr lang="nl-NL" sz="3600" dirty="0">
                <a:solidFill>
                  <a:schemeClr val="bg1"/>
                </a:solidFill>
              </a:rPr>
              <a:t>Niet schelden met uiterlijk </a:t>
            </a:r>
            <a:br>
              <a:rPr lang="nl-NL" sz="3600" dirty="0">
                <a:solidFill>
                  <a:schemeClr val="bg1"/>
                </a:solidFill>
              </a:rPr>
            </a:br>
            <a:r>
              <a:rPr lang="nl-NL" sz="3600" dirty="0">
                <a:solidFill>
                  <a:schemeClr val="bg1"/>
                </a:solidFill>
              </a:rPr>
              <a:t>of afkomst.</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ndertitel 8"/>
          <p:cNvSpPr>
            <a:spLocks noGrp="1"/>
          </p:cNvSpPr>
          <p:nvPr>
            <p:ph type="subTitle" idx="1"/>
          </p:nvPr>
        </p:nvSpPr>
        <p:spPr/>
        <p:txBody>
          <a:bodyPr/>
          <a:lstStyle/>
          <a:p>
            <a:endParaRPr lang="nl-NL" dirty="0"/>
          </a:p>
        </p:txBody>
      </p:sp>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3639" y="339402"/>
            <a:ext cx="1657156" cy="1657156"/>
          </a:xfrm>
          <a:prstGeom prst="rect">
            <a:avLst/>
          </a:prstGeom>
        </p:spPr>
      </p:pic>
      <p:sp>
        <p:nvSpPr>
          <p:cNvPr id="13" name="Tekstvak 12"/>
          <p:cNvSpPr txBox="1"/>
          <p:nvPr/>
        </p:nvSpPr>
        <p:spPr>
          <a:xfrm>
            <a:off x="392667" y="5874589"/>
            <a:ext cx="418704" cy="369332"/>
          </a:xfrm>
          <a:prstGeom prst="rect">
            <a:avLst/>
          </a:prstGeom>
          <a:noFill/>
        </p:spPr>
        <p:txBody>
          <a:bodyPr wrap="none" rtlCol="0">
            <a:spAutoFit/>
          </a:bodyPr>
          <a:lstStyle/>
          <a:p>
            <a:r>
              <a:rPr lang="nl-NL" dirty="0"/>
              <a:t>13</a:t>
            </a:r>
          </a:p>
        </p:txBody>
      </p:sp>
      <p:pic>
        <p:nvPicPr>
          <p:cNvPr id="14" name="Afbeelding 13">
            <a:extLst>
              <a:ext uri="{FF2B5EF4-FFF2-40B4-BE49-F238E27FC236}">
                <a16:creationId xmlns:a16="http://schemas.microsoft.com/office/drawing/2014/main" id="{E674E7E0-3475-4F62-9CBC-FB628CF4D2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1205" y="2246013"/>
            <a:ext cx="5114765" cy="3216305"/>
          </a:xfrm>
          <a:prstGeom prst="rect">
            <a:avLst/>
          </a:prstGeom>
        </p:spPr>
      </p:pic>
    </p:spTree>
    <p:extLst>
      <p:ext uri="{BB962C8B-B14F-4D97-AF65-F5344CB8AC3E}">
        <p14:creationId xmlns:p14="http://schemas.microsoft.com/office/powerpoint/2010/main" val="78116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084" y="603763"/>
            <a:ext cx="9902142" cy="4918397"/>
          </a:xfrm>
          <a:prstGeom prst="rect">
            <a:avLst/>
          </a:prstGeom>
        </p:spPr>
      </p:pic>
      <p:sp>
        <p:nvSpPr>
          <p:cNvPr id="2" name="Titel 1"/>
          <p:cNvSpPr>
            <a:spLocks noGrp="1"/>
          </p:cNvSpPr>
          <p:nvPr>
            <p:ph type="ctrTitle"/>
          </p:nvPr>
        </p:nvSpPr>
        <p:spPr>
          <a:xfrm>
            <a:off x="1356650" y="133723"/>
            <a:ext cx="8441803" cy="1318689"/>
          </a:xfrm>
        </p:spPr>
        <p:txBody>
          <a:bodyPr>
            <a:normAutofit/>
          </a:bodyPr>
          <a:lstStyle/>
          <a:p>
            <a:pPr algn="l"/>
            <a:r>
              <a:rPr lang="nl-NL" sz="3600" dirty="0">
                <a:solidFill>
                  <a:schemeClr val="bg1"/>
                </a:solidFill>
              </a:rPr>
              <a:t>Iedereen is anders.</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ndertitel 8"/>
          <p:cNvSpPr>
            <a:spLocks noGrp="1"/>
          </p:cNvSpPr>
          <p:nvPr>
            <p:ph type="subTitle" idx="1"/>
          </p:nvPr>
        </p:nvSpPr>
        <p:spPr/>
        <p:txBody>
          <a:bodyPr/>
          <a:lstStyle/>
          <a:p>
            <a:endParaRPr lang="nl-NL" dirty="0"/>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061" y="4422499"/>
            <a:ext cx="2522280" cy="1670601"/>
          </a:xfrm>
          <a:prstGeom prst="rect">
            <a:avLst/>
          </a:prstGeom>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3372" y="1533645"/>
            <a:ext cx="6247917" cy="3361380"/>
          </a:xfrm>
          <a:prstGeom prst="rect">
            <a:avLst/>
          </a:prstGeom>
        </p:spPr>
      </p:pic>
      <p:pic>
        <p:nvPicPr>
          <p:cNvPr id="12" name="Afbeelding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5177" y="825486"/>
            <a:ext cx="2138363" cy="1416319"/>
          </a:xfrm>
          <a:prstGeom prst="rect">
            <a:avLst/>
          </a:prstGeom>
        </p:spPr>
      </p:pic>
      <p:sp>
        <p:nvSpPr>
          <p:cNvPr id="13" name="Tekstvak 12"/>
          <p:cNvSpPr txBox="1"/>
          <p:nvPr/>
        </p:nvSpPr>
        <p:spPr>
          <a:xfrm>
            <a:off x="392667" y="5874589"/>
            <a:ext cx="418704" cy="369332"/>
          </a:xfrm>
          <a:prstGeom prst="rect">
            <a:avLst/>
          </a:prstGeom>
          <a:noFill/>
        </p:spPr>
        <p:txBody>
          <a:bodyPr wrap="none" rtlCol="0">
            <a:spAutoFit/>
          </a:bodyPr>
          <a:lstStyle/>
          <a:p>
            <a:r>
              <a:rPr lang="nl-NL" dirty="0"/>
              <a:t>14</a:t>
            </a:r>
          </a:p>
        </p:txBody>
      </p:sp>
    </p:spTree>
    <p:extLst>
      <p:ext uri="{BB962C8B-B14F-4D97-AF65-F5344CB8AC3E}">
        <p14:creationId xmlns:p14="http://schemas.microsoft.com/office/powerpoint/2010/main" val="2781797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170" y="963290"/>
            <a:ext cx="9556830" cy="4918397"/>
          </a:xfrm>
          <a:prstGeom prst="rect">
            <a:avLst/>
          </a:prstGeom>
        </p:spPr>
      </p:pic>
      <p:sp>
        <p:nvSpPr>
          <p:cNvPr id="2" name="Titel 1"/>
          <p:cNvSpPr>
            <a:spLocks noGrp="1"/>
          </p:cNvSpPr>
          <p:nvPr>
            <p:ph type="ctrTitle"/>
          </p:nvPr>
        </p:nvSpPr>
        <p:spPr>
          <a:xfrm>
            <a:off x="1421686" y="441174"/>
            <a:ext cx="8441803" cy="1762427"/>
          </a:xfrm>
        </p:spPr>
        <p:txBody>
          <a:bodyPr>
            <a:normAutofit/>
          </a:bodyPr>
          <a:lstStyle/>
          <a:p>
            <a:pPr algn="l"/>
            <a:r>
              <a:rPr lang="nl-NL" sz="3600" dirty="0">
                <a:solidFill>
                  <a:schemeClr val="bg1"/>
                </a:solidFill>
              </a:rPr>
              <a:t>Eerbied voor God. </a:t>
            </a:r>
            <a:br>
              <a:rPr lang="nl-NL" sz="3600" dirty="0">
                <a:solidFill>
                  <a:schemeClr val="bg1"/>
                </a:solidFill>
              </a:rPr>
            </a:br>
            <a:endParaRPr lang="nl-NL" sz="3600" dirty="0">
              <a:solidFill>
                <a:schemeClr val="bg1"/>
              </a:solidFill>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ndertitel 8"/>
          <p:cNvSpPr>
            <a:spLocks noGrp="1"/>
          </p:cNvSpPr>
          <p:nvPr>
            <p:ph type="subTitle" idx="1"/>
          </p:nvPr>
        </p:nvSpPr>
        <p:spPr/>
        <p:txBody>
          <a:bodyPr/>
          <a:lstStyle/>
          <a:p>
            <a:endParaRPr lang="nl-NL" dirty="0"/>
          </a:p>
        </p:txBody>
      </p:sp>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6333" y="339402"/>
            <a:ext cx="1657156" cy="1657156"/>
          </a:xfrm>
          <a:prstGeom prst="rect">
            <a:avLst/>
          </a:prstGeom>
        </p:spPr>
      </p:pic>
      <p:sp>
        <p:nvSpPr>
          <p:cNvPr id="10" name="Tekstvak 9"/>
          <p:cNvSpPr txBox="1"/>
          <p:nvPr/>
        </p:nvSpPr>
        <p:spPr>
          <a:xfrm>
            <a:off x="392667" y="5874589"/>
            <a:ext cx="418704" cy="369332"/>
          </a:xfrm>
          <a:prstGeom prst="rect">
            <a:avLst/>
          </a:prstGeom>
          <a:noFill/>
        </p:spPr>
        <p:txBody>
          <a:bodyPr wrap="none" rtlCol="0">
            <a:spAutoFit/>
          </a:bodyPr>
          <a:lstStyle/>
          <a:p>
            <a:r>
              <a:rPr lang="nl-NL" dirty="0"/>
              <a:t>15</a:t>
            </a:r>
          </a:p>
        </p:txBody>
      </p:sp>
      <p:pic>
        <p:nvPicPr>
          <p:cNvPr id="11" name="Afbeelding 10">
            <a:extLst>
              <a:ext uri="{FF2B5EF4-FFF2-40B4-BE49-F238E27FC236}">
                <a16:creationId xmlns:a16="http://schemas.microsoft.com/office/drawing/2014/main" id="{E6C9F492-5880-4B24-859D-11D7A680A1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7257" y="1793314"/>
            <a:ext cx="5519763" cy="3617447"/>
          </a:xfrm>
          <a:prstGeom prst="rect">
            <a:avLst/>
          </a:prstGeom>
        </p:spPr>
      </p:pic>
    </p:spTree>
    <p:extLst>
      <p:ext uri="{BB962C8B-B14F-4D97-AF65-F5344CB8AC3E}">
        <p14:creationId xmlns:p14="http://schemas.microsoft.com/office/powerpoint/2010/main" val="403454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170" y="963290"/>
            <a:ext cx="9556830" cy="4918397"/>
          </a:xfrm>
          <a:prstGeom prst="rect">
            <a:avLst/>
          </a:prstGeom>
        </p:spPr>
      </p:pic>
      <p:sp>
        <p:nvSpPr>
          <p:cNvPr id="2" name="Titel 1"/>
          <p:cNvSpPr>
            <a:spLocks noGrp="1"/>
          </p:cNvSpPr>
          <p:nvPr>
            <p:ph type="ctrTitle"/>
          </p:nvPr>
        </p:nvSpPr>
        <p:spPr>
          <a:xfrm>
            <a:off x="1524000" y="1038436"/>
            <a:ext cx="8441803" cy="1762427"/>
          </a:xfrm>
        </p:spPr>
        <p:txBody>
          <a:bodyPr>
            <a:normAutofit/>
          </a:bodyPr>
          <a:lstStyle/>
          <a:p>
            <a:pPr algn="l"/>
            <a:r>
              <a:rPr lang="nl-NL" sz="3600" dirty="0">
                <a:solidFill>
                  <a:schemeClr val="bg1"/>
                </a:solidFill>
              </a:rPr>
              <a:t> </a:t>
            </a:r>
            <a:br>
              <a:rPr lang="nl-NL" sz="3600" dirty="0">
                <a:solidFill>
                  <a:schemeClr val="bg1"/>
                </a:solidFill>
              </a:rPr>
            </a:br>
            <a:endParaRPr lang="nl-NL" sz="3600" dirty="0">
              <a:solidFill>
                <a:schemeClr val="bg1"/>
              </a:solidFill>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ndertitel 8"/>
          <p:cNvSpPr>
            <a:spLocks noGrp="1"/>
          </p:cNvSpPr>
          <p:nvPr>
            <p:ph type="subTitle" idx="1"/>
          </p:nvPr>
        </p:nvSpPr>
        <p:spPr>
          <a:xfrm>
            <a:off x="1936830" y="4991683"/>
            <a:ext cx="9144000" cy="1655762"/>
          </a:xfrm>
        </p:spPr>
        <p:txBody>
          <a:bodyPr>
            <a:normAutofit/>
          </a:bodyPr>
          <a:lstStyle/>
          <a:p>
            <a:pPr algn="l"/>
            <a:r>
              <a:rPr lang="nl-NL" sz="3200" dirty="0">
                <a:solidFill>
                  <a:schemeClr val="bg1"/>
                </a:solidFill>
                <a:latin typeface="+mj-lt"/>
              </a:rPr>
              <a:t>Gebruik Gods naam niet verkeerd.</a:t>
            </a:r>
          </a:p>
        </p:txBody>
      </p:sp>
      <p:pic>
        <p:nvPicPr>
          <p:cNvPr id="10" name="Picture 2" descr="http://www.jeshua.nl/images/stories/bijbel/moses_10geboden.jpg"/>
          <p:cNvPicPr>
            <a:picLocks noChangeAspect="1" noChangeArrowheads="1"/>
          </p:cNvPicPr>
          <p:nvPr/>
        </p:nvPicPr>
        <p:blipFill rotWithShape="1">
          <a:blip r:embed="rId4"/>
          <a:srcRect l="464" t="4911" r="2678" b="9141"/>
          <a:stretch/>
        </p:blipFill>
        <p:spPr bwMode="auto">
          <a:xfrm>
            <a:off x="1936830" y="1367230"/>
            <a:ext cx="5195369" cy="349115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6333" y="339402"/>
            <a:ext cx="1657156" cy="1657156"/>
          </a:xfrm>
          <a:prstGeom prst="rect">
            <a:avLst/>
          </a:prstGeom>
        </p:spPr>
      </p:pic>
      <p:sp>
        <p:nvSpPr>
          <p:cNvPr id="8" name="Tekstvak 7"/>
          <p:cNvSpPr txBox="1"/>
          <p:nvPr/>
        </p:nvSpPr>
        <p:spPr>
          <a:xfrm>
            <a:off x="392667" y="5874589"/>
            <a:ext cx="418704" cy="369332"/>
          </a:xfrm>
          <a:prstGeom prst="rect">
            <a:avLst/>
          </a:prstGeom>
          <a:noFill/>
        </p:spPr>
        <p:txBody>
          <a:bodyPr wrap="none" rtlCol="0">
            <a:spAutoFit/>
          </a:bodyPr>
          <a:lstStyle/>
          <a:p>
            <a:r>
              <a:rPr lang="nl-NL" dirty="0"/>
              <a:t>16</a:t>
            </a:r>
          </a:p>
        </p:txBody>
      </p:sp>
    </p:spTree>
    <p:extLst>
      <p:ext uri="{BB962C8B-B14F-4D97-AF65-F5344CB8AC3E}">
        <p14:creationId xmlns:p14="http://schemas.microsoft.com/office/powerpoint/2010/main" val="407345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067" y="485201"/>
            <a:ext cx="9556830" cy="5454156"/>
          </a:xfrm>
          <a:prstGeom prst="rect">
            <a:avLst/>
          </a:prstGeom>
        </p:spPr>
      </p:pic>
      <p:sp>
        <p:nvSpPr>
          <p:cNvPr id="2" name="Titel 1"/>
          <p:cNvSpPr>
            <a:spLocks noGrp="1"/>
          </p:cNvSpPr>
          <p:nvPr>
            <p:ph type="ctrTitle"/>
          </p:nvPr>
        </p:nvSpPr>
        <p:spPr>
          <a:xfrm>
            <a:off x="1524000" y="1038436"/>
            <a:ext cx="8441803" cy="1762427"/>
          </a:xfrm>
        </p:spPr>
        <p:txBody>
          <a:bodyPr>
            <a:normAutofit/>
          </a:bodyPr>
          <a:lstStyle/>
          <a:p>
            <a:pPr algn="l"/>
            <a:r>
              <a:rPr lang="nl-NL" sz="3600" dirty="0">
                <a:solidFill>
                  <a:schemeClr val="bg1"/>
                </a:solidFill>
              </a:rPr>
              <a:t> </a:t>
            </a:r>
            <a:br>
              <a:rPr lang="nl-NL" sz="3600" dirty="0">
                <a:solidFill>
                  <a:schemeClr val="bg1"/>
                </a:solidFill>
              </a:rPr>
            </a:br>
            <a:endParaRPr lang="nl-NL" sz="3600" dirty="0">
              <a:solidFill>
                <a:schemeClr val="bg1"/>
              </a:solidFill>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ndertitel 8"/>
          <p:cNvSpPr>
            <a:spLocks noGrp="1"/>
          </p:cNvSpPr>
          <p:nvPr>
            <p:ph type="subTitle" idx="1"/>
          </p:nvPr>
        </p:nvSpPr>
        <p:spPr>
          <a:xfrm>
            <a:off x="1647645" y="835630"/>
            <a:ext cx="6607836" cy="1655762"/>
          </a:xfrm>
        </p:spPr>
        <p:txBody>
          <a:bodyPr>
            <a:normAutofit/>
          </a:bodyPr>
          <a:lstStyle/>
          <a:p>
            <a:pPr algn="l"/>
            <a:r>
              <a:rPr lang="nl-NL" sz="3600" dirty="0">
                <a:solidFill>
                  <a:schemeClr val="bg1"/>
                </a:solidFill>
                <a:latin typeface="+mj-lt"/>
              </a:rPr>
              <a:t>Niet vloeken, maar zingen.                              </a:t>
            </a: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009" y="1773000"/>
            <a:ext cx="5518946" cy="3682835"/>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0912" y="780137"/>
            <a:ext cx="2138363" cy="1416319"/>
          </a:xfrm>
          <a:prstGeom prst="rect">
            <a:avLst/>
          </a:prstGeom>
        </p:spPr>
      </p:pic>
      <p:sp>
        <p:nvSpPr>
          <p:cNvPr id="10" name="Tekstvak 9"/>
          <p:cNvSpPr txBox="1"/>
          <p:nvPr/>
        </p:nvSpPr>
        <p:spPr>
          <a:xfrm>
            <a:off x="392667" y="5874589"/>
            <a:ext cx="418704" cy="369332"/>
          </a:xfrm>
          <a:prstGeom prst="rect">
            <a:avLst/>
          </a:prstGeom>
          <a:noFill/>
        </p:spPr>
        <p:txBody>
          <a:bodyPr wrap="none" rtlCol="0">
            <a:spAutoFit/>
          </a:bodyPr>
          <a:lstStyle/>
          <a:p>
            <a:r>
              <a:rPr lang="nl-NL" dirty="0"/>
              <a:t>17</a:t>
            </a:r>
          </a:p>
        </p:txBody>
      </p:sp>
    </p:spTree>
    <p:extLst>
      <p:ext uri="{BB962C8B-B14F-4D97-AF65-F5344CB8AC3E}">
        <p14:creationId xmlns:p14="http://schemas.microsoft.com/office/powerpoint/2010/main" val="1910309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37608" y="1911672"/>
            <a:ext cx="9144000" cy="2387600"/>
          </a:xfrm>
        </p:spPr>
        <p:txBody>
          <a:bodyPr>
            <a:noAutofit/>
          </a:bodyPr>
          <a:lstStyle/>
          <a:p>
            <a:pPr algn="l"/>
            <a:r>
              <a:rPr lang="nl-NL" sz="4400" b="1" dirty="0">
                <a:solidFill>
                  <a:srgbClr val="002060"/>
                </a:solidFill>
              </a:rPr>
              <a:t>KlasseTaal, KlasseTaal</a:t>
            </a:r>
            <a:br>
              <a:rPr lang="nl-NL" sz="4400" b="1" dirty="0">
                <a:solidFill>
                  <a:srgbClr val="002060"/>
                </a:solidFill>
              </a:rPr>
            </a:br>
            <a:r>
              <a:rPr lang="nl-NL" sz="4400" b="1" dirty="0">
                <a:solidFill>
                  <a:srgbClr val="002060"/>
                </a:solidFill>
              </a:rPr>
              <a:t>weg met al die grove taal</a:t>
            </a:r>
            <a:br>
              <a:rPr lang="nl-NL" sz="4400" b="1" dirty="0">
                <a:solidFill>
                  <a:srgbClr val="002060"/>
                </a:solidFill>
              </a:rPr>
            </a:br>
            <a:r>
              <a:rPr lang="nl-NL" sz="4400" b="1" dirty="0">
                <a:solidFill>
                  <a:srgbClr val="FF3399"/>
                </a:solidFill>
              </a:rPr>
              <a:t>Toon respect en laat het horen </a:t>
            </a:r>
            <a:br>
              <a:rPr lang="nl-NL" sz="4400" b="1" dirty="0">
                <a:solidFill>
                  <a:srgbClr val="FF3399"/>
                </a:solidFill>
              </a:rPr>
            </a:br>
            <a:r>
              <a:rPr lang="nl-NL" sz="4400" b="1" dirty="0">
                <a:solidFill>
                  <a:srgbClr val="FF3399"/>
                </a:solidFill>
              </a:rPr>
              <a:t>Wees voorzichtig met je woorden  </a:t>
            </a:r>
            <a:br>
              <a:rPr lang="nl-NL" sz="4400" b="1" dirty="0">
                <a:solidFill>
                  <a:srgbClr val="FF0066"/>
                </a:solidFill>
              </a:rPr>
            </a:br>
            <a:r>
              <a:rPr lang="nl-NL" sz="4400" b="1" dirty="0">
                <a:solidFill>
                  <a:srgbClr val="002060"/>
                </a:solidFill>
              </a:rPr>
              <a:t>KlasseTaal, KlasseTaal </a:t>
            </a:r>
            <a:br>
              <a:rPr lang="nl-NL" sz="4400" b="1" dirty="0">
                <a:solidFill>
                  <a:srgbClr val="002060"/>
                </a:solidFill>
              </a:rPr>
            </a:br>
            <a:r>
              <a:rPr lang="nl-NL" sz="4400" b="1" dirty="0">
                <a:solidFill>
                  <a:srgbClr val="002060"/>
                </a:solidFill>
              </a:rPr>
              <a:t>dat is goed voor allemaal!</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479" y="3831221"/>
            <a:ext cx="3542258" cy="2346172"/>
          </a:xfrm>
          <a:prstGeom prst="rect">
            <a:avLst/>
          </a:prstGeom>
        </p:spPr>
      </p:pic>
      <p:sp>
        <p:nvSpPr>
          <p:cNvPr id="5" name="Tekstvak 4"/>
          <p:cNvSpPr txBox="1"/>
          <p:nvPr/>
        </p:nvSpPr>
        <p:spPr>
          <a:xfrm>
            <a:off x="392667" y="5874589"/>
            <a:ext cx="418704" cy="369332"/>
          </a:xfrm>
          <a:prstGeom prst="rect">
            <a:avLst/>
          </a:prstGeom>
          <a:noFill/>
        </p:spPr>
        <p:txBody>
          <a:bodyPr wrap="none" rtlCol="0">
            <a:spAutoFit/>
          </a:bodyPr>
          <a:lstStyle/>
          <a:p>
            <a:r>
              <a:rPr lang="nl-NL" dirty="0"/>
              <a:t>18</a:t>
            </a:r>
          </a:p>
        </p:txBody>
      </p:sp>
    </p:spTree>
    <p:extLst>
      <p:ext uri="{BB962C8B-B14F-4D97-AF65-F5344CB8AC3E}">
        <p14:creationId xmlns:p14="http://schemas.microsoft.com/office/powerpoint/2010/main" val="3142748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430" y="3222642"/>
            <a:ext cx="4873505" cy="3282934"/>
          </a:xfrm>
          <a:prstGeom prst="rect">
            <a:avLst/>
          </a:prstGeom>
        </p:spPr>
      </p:pic>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a:xfrm>
            <a:off x="811371" y="3548902"/>
            <a:ext cx="9144000" cy="1655762"/>
          </a:xfrm>
        </p:spPr>
        <p:txBody>
          <a:bodyPr>
            <a:normAutofit lnSpcReduction="10000"/>
          </a:bodyPr>
          <a:lstStyle/>
          <a:p>
            <a:pPr algn="l"/>
            <a:r>
              <a:rPr lang="nl-NL" sz="6000" dirty="0">
                <a:solidFill>
                  <a:srgbClr val="002060"/>
                </a:solidFill>
                <a:latin typeface="+mj-lt"/>
              </a:rPr>
              <a:t>Bedankt voor jullie belangstelling!</a:t>
            </a:r>
          </a:p>
          <a:p>
            <a:pPr algn="l"/>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71" y="351388"/>
            <a:ext cx="4160132" cy="2755412"/>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p:cNvSpPr txBox="1"/>
          <p:nvPr/>
        </p:nvSpPr>
        <p:spPr>
          <a:xfrm>
            <a:off x="392667" y="5874589"/>
            <a:ext cx="418704" cy="369332"/>
          </a:xfrm>
          <a:prstGeom prst="rect">
            <a:avLst/>
          </a:prstGeom>
          <a:noFill/>
        </p:spPr>
        <p:txBody>
          <a:bodyPr wrap="none" rtlCol="0">
            <a:spAutoFit/>
          </a:bodyPr>
          <a:lstStyle/>
          <a:p>
            <a:r>
              <a:rPr lang="nl-NL" dirty="0"/>
              <a:t>19</a:t>
            </a:r>
          </a:p>
        </p:txBody>
      </p:sp>
    </p:spTree>
    <p:extLst>
      <p:ext uri="{BB962C8B-B14F-4D97-AF65-F5344CB8AC3E}">
        <p14:creationId xmlns:p14="http://schemas.microsoft.com/office/powerpoint/2010/main" val="45758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lum contrast="20000"/>
          </a:blip>
          <a:srcRect l="29278" t="13315" r="26942" b="9479"/>
          <a:stretch>
            <a:fillRect/>
          </a:stretch>
        </p:blipFill>
        <p:spPr bwMode="auto">
          <a:xfrm>
            <a:off x="3900512" y="323536"/>
            <a:ext cx="4120743" cy="5425068"/>
          </a:xfrm>
          <a:prstGeom prst="rect">
            <a:avLst/>
          </a:prstGeom>
          <a:ln>
            <a:noFill/>
          </a:ln>
          <a:effectLst/>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056" y="4691625"/>
            <a:ext cx="2138363" cy="1416319"/>
          </a:xfrm>
          <a:prstGeom prst="rect">
            <a:avLst/>
          </a:prstGeom>
        </p:spPr>
      </p:pic>
      <p:sp>
        <p:nvSpPr>
          <p:cNvPr id="8" name="Tekstvak 7"/>
          <p:cNvSpPr txBox="1"/>
          <p:nvPr/>
        </p:nvSpPr>
        <p:spPr>
          <a:xfrm>
            <a:off x="392667" y="5874589"/>
            <a:ext cx="301686" cy="369332"/>
          </a:xfrm>
          <a:prstGeom prst="rect">
            <a:avLst/>
          </a:prstGeom>
          <a:noFill/>
        </p:spPr>
        <p:txBody>
          <a:bodyPr wrap="none" rtlCol="0">
            <a:spAutoFit/>
          </a:bodyPr>
          <a:lstStyle/>
          <a:p>
            <a:r>
              <a:rPr lang="nl-NL" dirty="0"/>
              <a:t>2</a:t>
            </a:r>
          </a:p>
        </p:txBody>
      </p:sp>
    </p:spTree>
    <p:extLst>
      <p:ext uri="{BB962C8B-B14F-4D97-AF65-F5344CB8AC3E}">
        <p14:creationId xmlns:p14="http://schemas.microsoft.com/office/powerpoint/2010/main" val="294535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16145" y="107477"/>
            <a:ext cx="9930078" cy="2387600"/>
          </a:xfrm>
        </p:spPr>
        <p:txBody>
          <a:bodyPr anchor="t">
            <a:noAutofit/>
          </a:bodyPr>
          <a:lstStyle/>
          <a:p>
            <a:br>
              <a:rPr lang="nl-NL" sz="2800" dirty="0">
                <a:solidFill>
                  <a:srgbClr val="002060"/>
                </a:solidFill>
              </a:rPr>
            </a:br>
            <a:r>
              <a:rPr lang="nl-NL" sz="4800" dirty="0">
                <a:solidFill>
                  <a:srgbClr val="002060"/>
                </a:solidFill>
              </a:rPr>
              <a:t>Respect betekent voor </a:t>
            </a:r>
            <a:r>
              <a:rPr lang="nl-NL" sz="4800">
                <a:solidFill>
                  <a:srgbClr val="002060"/>
                </a:solidFill>
              </a:rPr>
              <a:t>mij ……………..</a:t>
            </a:r>
            <a:br>
              <a:rPr lang="nl-NL" dirty="0">
                <a:solidFill>
                  <a:srgbClr val="002060"/>
                </a:solidFill>
              </a:rPr>
            </a:br>
            <a:br>
              <a:rPr lang="nl-NL" dirty="0">
                <a:solidFill>
                  <a:srgbClr val="002060"/>
                </a:solidFill>
              </a:rPr>
            </a:br>
            <a:br>
              <a:rPr lang="nl-NL" dirty="0">
                <a:solidFill>
                  <a:srgbClr val="002060"/>
                </a:solidFill>
              </a:rPr>
            </a:br>
            <a:br>
              <a:rPr lang="nl-NL" sz="2800" u="sng" dirty="0">
                <a:solidFill>
                  <a:srgbClr val="002060"/>
                </a:solidFill>
              </a:rPr>
            </a:br>
            <a:br>
              <a:rPr lang="nl-NL" sz="2800" u="sng" dirty="0">
                <a:solidFill>
                  <a:srgbClr val="002060"/>
                </a:solidFill>
              </a:rPr>
            </a:br>
            <a:br>
              <a:rPr lang="nl-NL" sz="2800" dirty="0">
                <a:solidFill>
                  <a:srgbClr val="002060"/>
                </a:solidFill>
              </a:rPr>
            </a:br>
            <a:br>
              <a:rPr lang="nl-NL" sz="2800" dirty="0">
                <a:solidFill>
                  <a:srgbClr val="002060"/>
                </a:solidFill>
              </a:rPr>
            </a:br>
            <a:br>
              <a:rPr lang="nl-NL" sz="2800" dirty="0">
                <a:solidFill>
                  <a:srgbClr val="002060"/>
                </a:solidFill>
              </a:rPr>
            </a:br>
            <a:br>
              <a:rPr lang="nl-NL" sz="2800" dirty="0">
                <a:solidFill>
                  <a:srgbClr val="002060"/>
                </a:solidFill>
              </a:rPr>
            </a:br>
            <a:br>
              <a:rPr lang="nl-NL" sz="2800" dirty="0">
                <a:solidFill>
                  <a:srgbClr val="002060"/>
                </a:solidFill>
              </a:rPr>
            </a:br>
            <a:r>
              <a:rPr lang="nl-NL" sz="2800" dirty="0">
                <a:hlinkClick r:id="rId2"/>
              </a:rPr>
              <a:t>https://www.youtube.com/watch?v=EgHPpJODDPY</a:t>
            </a:r>
            <a:endParaRPr lang="nl-NL" sz="2800" dirty="0">
              <a:solidFill>
                <a:srgbClr val="002060"/>
              </a:solidFill>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hlinkClick r:id="rId2"/>
            <a:extLst>
              <a:ext uri="{FF2B5EF4-FFF2-40B4-BE49-F238E27FC236}">
                <a16:creationId xmlns:a16="http://schemas.microsoft.com/office/drawing/2014/main" id="{D7B945AD-0180-4E89-9A75-034C8088CC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77" r="3958"/>
          <a:stretch/>
        </p:blipFill>
        <p:spPr>
          <a:xfrm>
            <a:off x="3327662" y="1689047"/>
            <a:ext cx="5159977" cy="3053423"/>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5895" y="3435391"/>
            <a:ext cx="2800785" cy="1855066"/>
          </a:xfrm>
          <a:prstGeom prst="rect">
            <a:avLst/>
          </a:prstGeom>
        </p:spPr>
      </p:pic>
    </p:spTree>
    <p:extLst>
      <p:ext uri="{BB962C8B-B14F-4D97-AF65-F5344CB8AC3E}">
        <p14:creationId xmlns:p14="http://schemas.microsoft.com/office/powerpoint/2010/main" val="286745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99714" y="359822"/>
            <a:ext cx="9144000" cy="5645421"/>
          </a:xfrm>
        </p:spPr>
        <p:txBody>
          <a:bodyPr anchor="t">
            <a:normAutofit fontScale="90000"/>
          </a:bodyPr>
          <a:lstStyle/>
          <a:p>
            <a:r>
              <a:rPr lang="nl-NL" sz="3100" b="1" dirty="0">
                <a:solidFill>
                  <a:srgbClr val="002060"/>
                </a:solidFill>
              </a:rPr>
              <a:t>Lesbrief groep 5-6</a:t>
            </a: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br>
              <a:rPr lang="nl-NL" sz="3100" b="1" dirty="0">
                <a:solidFill>
                  <a:srgbClr val="002060"/>
                </a:solidFill>
              </a:rPr>
            </a:br>
            <a:r>
              <a:rPr lang="nl-NL" sz="2200" b="1" dirty="0">
                <a:solidFill>
                  <a:srgbClr val="002060"/>
                </a:solidFill>
              </a:rPr>
              <a:t>Download hier de lesbrief groep 5-6</a:t>
            </a:r>
            <a:br>
              <a:rPr lang="nl-NL" sz="2200" b="1" dirty="0">
                <a:solidFill>
                  <a:srgbClr val="002060"/>
                </a:solidFill>
              </a:rPr>
            </a:br>
            <a:r>
              <a:rPr lang="nl-NL" sz="2200" dirty="0">
                <a:hlinkClick r:id="rId2"/>
              </a:rPr>
              <a:t>https://www.klassetaal.nl/wat-doen-wij/basisonderwijs/informatie-voor-leraren-po/lesbrief-gr-5-6</a:t>
            </a:r>
            <a:br>
              <a:rPr lang="nl-NL" sz="3100" b="1" dirty="0">
                <a:solidFill>
                  <a:srgbClr val="002060"/>
                </a:solidFill>
              </a:rPr>
            </a:br>
            <a:br>
              <a:rPr lang="nl-NL" sz="3100" b="1" dirty="0">
                <a:solidFill>
                  <a:srgbClr val="002060"/>
                </a:solidFill>
              </a:rPr>
            </a:br>
            <a:endParaRPr lang="nl-NL" sz="2800" dirty="0">
              <a:solidFill>
                <a:srgbClr val="002060"/>
              </a:solidFill>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231" y="1026542"/>
            <a:ext cx="2826185" cy="4019463"/>
          </a:xfrm>
          <a:prstGeom prst="rect">
            <a:avLst/>
          </a:prstGeom>
        </p:spPr>
      </p:pic>
      <p:sp>
        <p:nvSpPr>
          <p:cNvPr id="5" name="Tekstvak 4"/>
          <p:cNvSpPr txBox="1"/>
          <p:nvPr/>
        </p:nvSpPr>
        <p:spPr>
          <a:xfrm>
            <a:off x="392667" y="5874589"/>
            <a:ext cx="418704" cy="369332"/>
          </a:xfrm>
          <a:prstGeom prst="rect">
            <a:avLst/>
          </a:prstGeom>
          <a:noFill/>
        </p:spPr>
        <p:txBody>
          <a:bodyPr wrap="none" rtlCol="0">
            <a:spAutoFit/>
          </a:bodyPr>
          <a:lstStyle/>
          <a:p>
            <a:r>
              <a:rPr lang="nl-NL" dirty="0"/>
              <a:t>20</a:t>
            </a:r>
          </a:p>
        </p:txBody>
      </p:sp>
    </p:spTree>
    <p:extLst>
      <p:ext uri="{BB962C8B-B14F-4D97-AF65-F5344CB8AC3E}">
        <p14:creationId xmlns:p14="http://schemas.microsoft.com/office/powerpoint/2010/main" val="1696740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63283" y="221800"/>
            <a:ext cx="9144000" cy="5645421"/>
          </a:xfrm>
        </p:spPr>
        <p:txBody>
          <a:bodyPr anchor="ctr">
            <a:normAutofit/>
          </a:bodyPr>
          <a:lstStyle/>
          <a:p>
            <a:r>
              <a:rPr lang="nl-NL" sz="5400" dirty="0">
                <a:solidFill>
                  <a:srgbClr val="002060"/>
                </a:solidFill>
              </a:rPr>
              <a:t> EXTRA</a:t>
            </a:r>
            <a:br>
              <a:rPr lang="nl-NL" sz="5400" dirty="0">
                <a:solidFill>
                  <a:srgbClr val="002060"/>
                </a:solidFill>
              </a:rPr>
            </a:br>
            <a:br>
              <a:rPr lang="nl-NL" sz="5400" dirty="0">
                <a:solidFill>
                  <a:srgbClr val="002060"/>
                </a:solidFill>
              </a:rPr>
            </a:br>
            <a:r>
              <a:rPr lang="nl-NL" sz="3200" dirty="0">
                <a:solidFill>
                  <a:srgbClr val="002060"/>
                </a:solidFill>
              </a:rPr>
              <a:t>Woorden hebben gewicht. Lelijke woorden zijn heel zwaar. Die drukken je naar beneden.</a:t>
            </a:r>
            <a:br>
              <a:rPr lang="nl-NL" sz="3200" dirty="0">
                <a:solidFill>
                  <a:srgbClr val="002060"/>
                </a:solidFill>
              </a:rPr>
            </a:br>
            <a:r>
              <a:rPr lang="nl-NL" sz="3200" dirty="0">
                <a:solidFill>
                  <a:srgbClr val="002060"/>
                </a:solidFill>
              </a:rPr>
              <a:t>Als je iets vervelends zegt, gaat de weegschaal naar beneden (naar de kant met de sombere </a:t>
            </a:r>
            <a:r>
              <a:rPr lang="nl-NL" sz="3200" dirty="0" err="1">
                <a:solidFill>
                  <a:srgbClr val="002060"/>
                </a:solidFill>
              </a:rPr>
              <a:t>smiley</a:t>
            </a:r>
            <a:r>
              <a:rPr lang="nl-NL" sz="3200" dirty="0">
                <a:solidFill>
                  <a:srgbClr val="002060"/>
                </a:solidFill>
              </a:rPr>
              <a:t>).</a:t>
            </a:r>
            <a:br>
              <a:rPr lang="nl-NL" sz="3200" dirty="0">
                <a:solidFill>
                  <a:srgbClr val="002060"/>
                </a:solidFill>
              </a:rPr>
            </a:br>
            <a:r>
              <a:rPr lang="nl-NL" sz="3200" dirty="0">
                <a:solidFill>
                  <a:srgbClr val="002060"/>
                </a:solidFill>
              </a:rPr>
              <a:t>Wanneer gaat de weegschaal weer omhoog? Naar de positieve kant. Kijk wat er gebeurt.</a:t>
            </a:r>
            <a:br>
              <a:rPr lang="nl-NL" sz="3200" dirty="0">
                <a:solidFill>
                  <a:srgbClr val="002060"/>
                </a:solidFill>
              </a:rPr>
            </a:br>
            <a:r>
              <a:rPr lang="nl-NL" sz="3200" dirty="0">
                <a:solidFill>
                  <a:srgbClr val="002060"/>
                </a:solidFill>
              </a:rPr>
              <a:t> </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904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l="35497" r="39912"/>
          <a:stretch>
            <a:fillRect/>
          </a:stretch>
        </p:blipFill>
        <p:spPr bwMode="auto">
          <a:xfrm>
            <a:off x="5081588" y="355601"/>
            <a:ext cx="2209800" cy="597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l="13820" t="42232" r="8949" b="48174"/>
          <a:stretch>
            <a:fillRect/>
          </a:stretch>
        </p:blipFill>
        <p:spPr bwMode="auto">
          <a:xfrm>
            <a:off x="3287713" y="1533526"/>
            <a:ext cx="5795962"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801" t="4192" r="38879"/>
          <a:stretch>
            <a:fillRect/>
          </a:stretch>
        </p:blipFill>
        <p:spPr bwMode="auto">
          <a:xfrm>
            <a:off x="2601913" y="1657350"/>
            <a:ext cx="1752600"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4639" t="5664" r="38031"/>
          <a:stretch>
            <a:fillRect/>
          </a:stretch>
        </p:blipFill>
        <p:spPr bwMode="auto">
          <a:xfrm>
            <a:off x="8040688" y="1657350"/>
            <a:ext cx="1719262"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2973388" y="4568826"/>
            <a:ext cx="1008062" cy="40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sukkel</a:t>
            </a:r>
          </a:p>
        </p:txBody>
      </p:sp>
      <p:sp>
        <p:nvSpPr>
          <p:cNvPr id="14345" name="Titel 1"/>
          <p:cNvSpPr txBox="1">
            <a:spLocks/>
          </p:cNvSpPr>
          <p:nvPr/>
        </p:nvSpPr>
        <p:spPr bwMode="auto">
          <a:xfrm>
            <a:off x="492805" y="373064"/>
            <a:ext cx="52890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4000" dirty="0">
                <a:solidFill>
                  <a:srgbClr val="FF0066"/>
                </a:solidFill>
                <a:latin typeface="+mj-lt"/>
                <a:cs typeface="Calibri" pitchFamily="34" charset="0"/>
              </a:rPr>
              <a:t>Woorden hebben gewicht</a:t>
            </a:r>
          </a:p>
        </p:txBody>
      </p:sp>
      <p:sp>
        <p:nvSpPr>
          <p:cNvPr id="14346" name="Titel 1"/>
          <p:cNvSpPr txBox="1">
            <a:spLocks/>
          </p:cNvSpPr>
          <p:nvPr/>
        </p:nvSpPr>
        <p:spPr bwMode="auto">
          <a:xfrm>
            <a:off x="1631950" y="5191125"/>
            <a:ext cx="8928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8800" dirty="0">
                <a:latin typeface="Calibri" pitchFamily="34" charset="0"/>
                <a:sym typeface="Wingdings" pitchFamily="2" charset="2"/>
              </a:rPr>
              <a:t> </a:t>
            </a:r>
            <a:r>
              <a:rPr lang="nl-NL" sz="7200" dirty="0">
                <a:solidFill>
                  <a:srgbClr val="002060"/>
                </a:solidFill>
                <a:latin typeface="Calibri" pitchFamily="34" charset="0"/>
                <a:sym typeface="Wingdings" pitchFamily="2" charset="2"/>
              </a:rPr>
              <a:t></a:t>
            </a:r>
            <a:r>
              <a:rPr lang="nl-NL" sz="7200" dirty="0">
                <a:solidFill>
                  <a:srgbClr val="FF0066"/>
                </a:solidFill>
                <a:latin typeface="Calibri" pitchFamily="34" charset="0"/>
                <a:sym typeface="Wingdings" pitchFamily="2" charset="2"/>
              </a:rPr>
              <a:t>                          	      </a:t>
            </a:r>
            <a:endParaRPr lang="nl-NL" sz="7200" dirty="0">
              <a:solidFill>
                <a:srgbClr val="FF0066"/>
              </a:solidFill>
              <a:latin typeface="Calibri" pitchFamily="34" charset="0"/>
            </a:endParaRPr>
          </a:p>
        </p:txBody>
      </p:sp>
      <p:pic>
        <p:nvPicPr>
          <p:cNvPr id="11" name="Afbeelding 10"/>
          <p:cNvPicPr>
            <a:picLocks noChangeAspect="1"/>
          </p:cNvPicPr>
          <p:nvPr/>
        </p:nvPicPr>
        <p:blipFill>
          <a:blip r:embed="rId6">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694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itel 1"/>
          <p:cNvSpPr txBox="1">
            <a:spLocks/>
          </p:cNvSpPr>
          <p:nvPr/>
        </p:nvSpPr>
        <p:spPr bwMode="auto">
          <a:xfrm>
            <a:off x="1631950" y="5191125"/>
            <a:ext cx="8928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8800" dirty="0">
                <a:latin typeface="Calibri" pitchFamily="34" charset="0"/>
                <a:sym typeface="Wingdings" pitchFamily="2" charset="2"/>
              </a:rPr>
              <a:t> </a:t>
            </a:r>
            <a:r>
              <a:rPr lang="nl-NL" sz="7200" dirty="0">
                <a:solidFill>
                  <a:srgbClr val="002060"/>
                </a:solidFill>
                <a:latin typeface="Calibri" pitchFamily="34" charset="0"/>
                <a:sym typeface="Wingdings" pitchFamily="2" charset="2"/>
              </a:rPr>
              <a:t></a:t>
            </a:r>
            <a:r>
              <a:rPr lang="nl-NL" sz="7200" dirty="0">
                <a:solidFill>
                  <a:srgbClr val="FF0066"/>
                </a:solidFill>
                <a:latin typeface="Calibri" pitchFamily="34" charset="0"/>
                <a:sym typeface="Wingdings" pitchFamily="2" charset="2"/>
              </a:rPr>
              <a:t>                       	      </a:t>
            </a:r>
            <a:endParaRPr lang="nl-NL" sz="7200" dirty="0">
              <a:solidFill>
                <a:srgbClr val="FF0066"/>
              </a:solidFill>
              <a:latin typeface="Calibri" pitchFamily="34" charset="0"/>
            </a:endParaRPr>
          </a:p>
        </p:txBody>
      </p:sp>
      <p:sp>
        <p:nvSpPr>
          <p:cNvPr id="15362" name="Titel 1"/>
          <p:cNvSpPr>
            <a:spLocks noGrp="1"/>
          </p:cNvSpPr>
          <p:nvPr>
            <p:ph type="title"/>
          </p:nvPr>
        </p:nvSpPr>
        <p:spPr/>
        <p:txBody>
          <a:bodyPr/>
          <a:lstStyle/>
          <a:p>
            <a:endParaRPr lang="nl-NL"/>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l="35497" r="39912"/>
          <a:stretch>
            <a:fillRect/>
          </a:stretch>
        </p:blipFill>
        <p:spPr bwMode="auto">
          <a:xfrm>
            <a:off x="5081588" y="355601"/>
            <a:ext cx="2209800" cy="597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l="13820" t="42232" r="8949" b="48174"/>
          <a:stretch>
            <a:fillRect/>
          </a:stretch>
        </p:blipFill>
        <p:spPr bwMode="auto">
          <a:xfrm rot="-1040741">
            <a:off x="3287713" y="1533526"/>
            <a:ext cx="5795962"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801" t="4192" r="38879"/>
          <a:stretch>
            <a:fillRect/>
          </a:stretch>
        </p:blipFill>
        <p:spPr bwMode="auto">
          <a:xfrm>
            <a:off x="2711450" y="2492375"/>
            <a:ext cx="1752600"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4639" t="5664" r="38031"/>
          <a:stretch>
            <a:fillRect/>
          </a:stretch>
        </p:blipFill>
        <p:spPr bwMode="auto">
          <a:xfrm>
            <a:off x="7907338" y="852488"/>
            <a:ext cx="1719262"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3084513" y="5403851"/>
            <a:ext cx="1008062" cy="411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sukkel</a:t>
            </a:r>
          </a:p>
        </p:txBody>
      </p:sp>
      <p:sp>
        <p:nvSpPr>
          <p:cNvPr id="10" name="Rechthoek 9"/>
          <p:cNvSpPr/>
          <p:nvPr/>
        </p:nvSpPr>
        <p:spPr>
          <a:xfrm>
            <a:off x="8328026" y="3716338"/>
            <a:ext cx="1008063" cy="411162"/>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knap</a:t>
            </a:r>
          </a:p>
        </p:txBody>
      </p:sp>
      <p:sp>
        <p:nvSpPr>
          <p:cNvPr id="11" name="Rechthoek 10"/>
          <p:cNvSpPr/>
          <p:nvPr/>
        </p:nvSpPr>
        <p:spPr>
          <a:xfrm>
            <a:off x="8328026" y="3297238"/>
            <a:ext cx="1008063" cy="411162"/>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goed zo</a:t>
            </a:r>
          </a:p>
        </p:txBody>
      </p:sp>
      <p:sp>
        <p:nvSpPr>
          <p:cNvPr id="12" name="Rechthoek 11"/>
          <p:cNvSpPr/>
          <p:nvPr/>
        </p:nvSpPr>
        <p:spPr>
          <a:xfrm>
            <a:off x="8328026" y="2887664"/>
            <a:ext cx="1008063" cy="40957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kanjer</a:t>
            </a:r>
          </a:p>
        </p:txBody>
      </p:sp>
      <p:sp>
        <p:nvSpPr>
          <p:cNvPr id="13" name="Rechthoek 12"/>
          <p:cNvSpPr/>
          <p:nvPr/>
        </p:nvSpPr>
        <p:spPr>
          <a:xfrm>
            <a:off x="8328026" y="2476501"/>
            <a:ext cx="1008063" cy="411163"/>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prima</a:t>
            </a:r>
          </a:p>
        </p:txBody>
      </p:sp>
      <p:pic>
        <p:nvPicPr>
          <p:cNvPr id="15" name="Afbeelding 14"/>
          <p:cNvPicPr>
            <a:picLocks noChangeAspect="1"/>
          </p:cNvPicPr>
          <p:nvPr/>
        </p:nvPicPr>
        <p:blipFill>
          <a:blip r:embed="rId6">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el 1"/>
          <p:cNvSpPr txBox="1">
            <a:spLocks/>
          </p:cNvSpPr>
          <p:nvPr/>
        </p:nvSpPr>
        <p:spPr bwMode="auto">
          <a:xfrm>
            <a:off x="492805" y="373064"/>
            <a:ext cx="52890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4000" dirty="0">
                <a:solidFill>
                  <a:srgbClr val="FF0066"/>
                </a:solidFill>
                <a:latin typeface="+mj-lt"/>
                <a:cs typeface="Calibri" pitchFamily="34" charset="0"/>
              </a:rPr>
              <a:t>Woorden hebben gewicht</a:t>
            </a:r>
          </a:p>
        </p:txBody>
      </p:sp>
    </p:spTree>
    <p:extLst>
      <p:ext uri="{BB962C8B-B14F-4D97-AF65-F5344CB8AC3E}">
        <p14:creationId xmlns:p14="http://schemas.microsoft.com/office/powerpoint/2010/main" val="1252116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750" fill="hold"/>
                                        <p:tgtEl>
                                          <p:spTgt spid="11"/>
                                        </p:tgtEl>
                                        <p:attrNameLst>
                                          <p:attrName>ppt_x</p:attrName>
                                        </p:attrNameLst>
                                      </p:cBhvr>
                                      <p:tavLst>
                                        <p:tav tm="0">
                                          <p:val>
                                            <p:strVal val="#ppt_x"/>
                                          </p:val>
                                        </p:tav>
                                        <p:tav tm="100000">
                                          <p:val>
                                            <p:strVal val="#ppt_x"/>
                                          </p:val>
                                        </p:tav>
                                      </p:tavLst>
                                    </p:anim>
                                    <p:anim calcmode="lin" valueType="num">
                                      <p:cBhvr additive="base">
                                        <p:cTn id="14" dur="75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l="35497" r="39912"/>
          <a:stretch>
            <a:fillRect/>
          </a:stretch>
        </p:blipFill>
        <p:spPr bwMode="auto">
          <a:xfrm>
            <a:off x="5081588" y="355601"/>
            <a:ext cx="2209800"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l="13820" t="42232" r="8949" b="48174"/>
          <a:stretch>
            <a:fillRect/>
          </a:stretch>
        </p:blipFill>
        <p:spPr bwMode="auto">
          <a:xfrm>
            <a:off x="3287713" y="1533526"/>
            <a:ext cx="5795962"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801" t="4192" r="38879"/>
          <a:stretch>
            <a:fillRect/>
          </a:stretch>
        </p:blipFill>
        <p:spPr bwMode="auto">
          <a:xfrm>
            <a:off x="2601913" y="1657350"/>
            <a:ext cx="1752600"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4639" t="5664" r="38031"/>
          <a:stretch>
            <a:fillRect/>
          </a:stretch>
        </p:blipFill>
        <p:spPr bwMode="auto">
          <a:xfrm>
            <a:off x="8040688" y="1657350"/>
            <a:ext cx="1719262"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hoek 9"/>
          <p:cNvSpPr/>
          <p:nvPr/>
        </p:nvSpPr>
        <p:spPr>
          <a:xfrm>
            <a:off x="2973388" y="4581526"/>
            <a:ext cx="1008062" cy="40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sukkel</a:t>
            </a:r>
          </a:p>
        </p:txBody>
      </p:sp>
      <p:sp>
        <p:nvSpPr>
          <p:cNvPr id="11" name="Rechthoek 10"/>
          <p:cNvSpPr/>
          <p:nvPr/>
        </p:nvSpPr>
        <p:spPr>
          <a:xfrm>
            <a:off x="8472488" y="4510088"/>
            <a:ext cx="1008062" cy="411162"/>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knap</a:t>
            </a:r>
          </a:p>
        </p:txBody>
      </p:sp>
      <p:sp>
        <p:nvSpPr>
          <p:cNvPr id="12" name="Rechthoek 11"/>
          <p:cNvSpPr/>
          <p:nvPr/>
        </p:nvSpPr>
        <p:spPr>
          <a:xfrm>
            <a:off x="8472488" y="4090989"/>
            <a:ext cx="1008062" cy="40957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goed zo</a:t>
            </a:r>
          </a:p>
        </p:txBody>
      </p:sp>
      <p:sp>
        <p:nvSpPr>
          <p:cNvPr id="13" name="Rechthoek 12"/>
          <p:cNvSpPr/>
          <p:nvPr/>
        </p:nvSpPr>
        <p:spPr>
          <a:xfrm>
            <a:off x="8472488" y="3679826"/>
            <a:ext cx="1008062" cy="411163"/>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kanjer</a:t>
            </a:r>
          </a:p>
        </p:txBody>
      </p:sp>
      <p:sp>
        <p:nvSpPr>
          <p:cNvPr id="14" name="Rechthoek 13"/>
          <p:cNvSpPr/>
          <p:nvPr/>
        </p:nvSpPr>
        <p:spPr>
          <a:xfrm>
            <a:off x="8472488" y="3270251"/>
            <a:ext cx="1008062" cy="40957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prima</a:t>
            </a:r>
          </a:p>
        </p:txBody>
      </p:sp>
      <p:sp>
        <p:nvSpPr>
          <p:cNvPr id="15" name="Rechthoek 14"/>
          <p:cNvSpPr/>
          <p:nvPr/>
        </p:nvSpPr>
        <p:spPr>
          <a:xfrm>
            <a:off x="8472488" y="2862264"/>
            <a:ext cx="1008062" cy="40957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super</a:t>
            </a:r>
          </a:p>
        </p:txBody>
      </p:sp>
      <p:sp>
        <p:nvSpPr>
          <p:cNvPr id="16399" name="Titel 1"/>
          <p:cNvSpPr txBox="1">
            <a:spLocks/>
          </p:cNvSpPr>
          <p:nvPr/>
        </p:nvSpPr>
        <p:spPr bwMode="auto">
          <a:xfrm>
            <a:off x="1631950" y="5191125"/>
            <a:ext cx="8928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8800">
                <a:latin typeface="Calibri" pitchFamily="34" charset="0"/>
                <a:sym typeface="Wingdings" pitchFamily="2" charset="2"/>
              </a:rPr>
              <a:t> </a:t>
            </a:r>
            <a:r>
              <a:rPr lang="nl-NL" sz="7200">
                <a:solidFill>
                  <a:srgbClr val="002060"/>
                </a:solidFill>
                <a:latin typeface="Calibri" pitchFamily="34" charset="0"/>
                <a:sym typeface="Wingdings" pitchFamily="2" charset="2"/>
              </a:rPr>
              <a:t></a:t>
            </a:r>
            <a:r>
              <a:rPr lang="nl-NL" sz="7200">
                <a:solidFill>
                  <a:srgbClr val="FF0066"/>
                </a:solidFill>
                <a:latin typeface="Calibri" pitchFamily="34" charset="0"/>
                <a:sym typeface="Wingdings" pitchFamily="2" charset="2"/>
              </a:rPr>
              <a:t>                          	      </a:t>
            </a:r>
            <a:endParaRPr lang="nl-NL" sz="7200">
              <a:solidFill>
                <a:srgbClr val="FF0066"/>
              </a:solidFill>
              <a:latin typeface="Calibri" pitchFamily="34" charset="0"/>
            </a:endParaRPr>
          </a:p>
        </p:txBody>
      </p:sp>
      <p:pic>
        <p:nvPicPr>
          <p:cNvPr id="18" name="Afbeelding 17"/>
          <p:cNvPicPr>
            <a:picLocks noChangeAspect="1"/>
          </p:cNvPicPr>
          <p:nvPr/>
        </p:nvPicPr>
        <p:blipFill>
          <a:blip r:embed="rId6">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el 1"/>
          <p:cNvSpPr txBox="1">
            <a:spLocks/>
          </p:cNvSpPr>
          <p:nvPr/>
        </p:nvSpPr>
        <p:spPr bwMode="auto">
          <a:xfrm>
            <a:off x="492805" y="373064"/>
            <a:ext cx="52890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4000" dirty="0">
                <a:solidFill>
                  <a:srgbClr val="FF0066"/>
                </a:solidFill>
                <a:latin typeface="+mj-lt"/>
                <a:cs typeface="Calibri" pitchFamily="34" charset="0"/>
              </a:rPr>
              <a:t>Woorden hebben gewicht</a:t>
            </a:r>
          </a:p>
        </p:txBody>
      </p:sp>
    </p:spTree>
    <p:extLst>
      <p:ext uri="{BB962C8B-B14F-4D97-AF65-F5344CB8AC3E}">
        <p14:creationId xmlns:p14="http://schemas.microsoft.com/office/powerpoint/2010/main" val="3812809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l="35497" r="39912"/>
          <a:stretch>
            <a:fillRect/>
          </a:stretch>
        </p:blipFill>
        <p:spPr bwMode="auto">
          <a:xfrm>
            <a:off x="5081588" y="355601"/>
            <a:ext cx="2209800"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l="13820" t="42232" r="8949" b="48174"/>
          <a:stretch>
            <a:fillRect/>
          </a:stretch>
        </p:blipFill>
        <p:spPr bwMode="auto">
          <a:xfrm rot="635155">
            <a:off x="3287713" y="1533526"/>
            <a:ext cx="5795962"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801" t="4192" r="38879"/>
          <a:stretch>
            <a:fillRect/>
          </a:stretch>
        </p:blipFill>
        <p:spPr bwMode="auto">
          <a:xfrm>
            <a:off x="2640013" y="1098550"/>
            <a:ext cx="1752600"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4639" t="5664" r="38031"/>
          <a:stretch>
            <a:fillRect/>
          </a:stretch>
        </p:blipFill>
        <p:spPr bwMode="auto">
          <a:xfrm>
            <a:off x="7967663" y="2133600"/>
            <a:ext cx="1719262"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hoek 9"/>
          <p:cNvSpPr/>
          <p:nvPr/>
        </p:nvSpPr>
        <p:spPr>
          <a:xfrm>
            <a:off x="8401051" y="5022851"/>
            <a:ext cx="1008063" cy="40957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knap</a:t>
            </a:r>
          </a:p>
        </p:txBody>
      </p:sp>
      <p:sp>
        <p:nvSpPr>
          <p:cNvPr id="11" name="Rechthoek 10"/>
          <p:cNvSpPr/>
          <p:nvPr/>
        </p:nvSpPr>
        <p:spPr>
          <a:xfrm>
            <a:off x="8401051" y="4602163"/>
            <a:ext cx="1008063" cy="411162"/>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goed zo</a:t>
            </a:r>
          </a:p>
        </p:txBody>
      </p:sp>
      <p:sp>
        <p:nvSpPr>
          <p:cNvPr id="12" name="Rechthoek 11"/>
          <p:cNvSpPr/>
          <p:nvPr/>
        </p:nvSpPr>
        <p:spPr>
          <a:xfrm>
            <a:off x="8401051" y="4192589"/>
            <a:ext cx="1008063" cy="40957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kanjer</a:t>
            </a:r>
          </a:p>
        </p:txBody>
      </p:sp>
      <p:sp>
        <p:nvSpPr>
          <p:cNvPr id="13" name="Rechthoek 12"/>
          <p:cNvSpPr/>
          <p:nvPr/>
        </p:nvSpPr>
        <p:spPr>
          <a:xfrm>
            <a:off x="8401051" y="3781426"/>
            <a:ext cx="1008063" cy="411163"/>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prima</a:t>
            </a:r>
          </a:p>
        </p:txBody>
      </p:sp>
      <p:sp>
        <p:nvSpPr>
          <p:cNvPr id="14" name="Rechthoek 13"/>
          <p:cNvSpPr/>
          <p:nvPr/>
        </p:nvSpPr>
        <p:spPr>
          <a:xfrm>
            <a:off x="2973388" y="3992563"/>
            <a:ext cx="1008062" cy="411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sukkel</a:t>
            </a:r>
          </a:p>
        </p:txBody>
      </p:sp>
      <p:sp>
        <p:nvSpPr>
          <p:cNvPr id="15" name="Rechthoek 14"/>
          <p:cNvSpPr/>
          <p:nvPr/>
        </p:nvSpPr>
        <p:spPr>
          <a:xfrm>
            <a:off x="8401051" y="3371851"/>
            <a:ext cx="1008063" cy="409575"/>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prstClr val="white"/>
                </a:solidFill>
              </a:rPr>
              <a:t>super</a:t>
            </a:r>
          </a:p>
        </p:txBody>
      </p:sp>
      <p:sp>
        <p:nvSpPr>
          <p:cNvPr id="17423" name="Titel 1"/>
          <p:cNvSpPr txBox="1">
            <a:spLocks/>
          </p:cNvSpPr>
          <p:nvPr/>
        </p:nvSpPr>
        <p:spPr bwMode="auto">
          <a:xfrm>
            <a:off x="1631950" y="5191125"/>
            <a:ext cx="91440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8800" dirty="0">
                <a:latin typeface="Calibri" pitchFamily="34" charset="0"/>
                <a:sym typeface="Wingdings" pitchFamily="2" charset="2"/>
              </a:rPr>
              <a:t> </a:t>
            </a:r>
            <a:r>
              <a:rPr lang="nl-NL" sz="7200" dirty="0">
                <a:solidFill>
                  <a:srgbClr val="002060"/>
                </a:solidFill>
                <a:latin typeface="Calibri" pitchFamily="34" charset="0"/>
                <a:sym typeface="Wingdings" pitchFamily="2" charset="2"/>
              </a:rPr>
              <a:t></a:t>
            </a:r>
            <a:r>
              <a:rPr lang="nl-NL" sz="7200" dirty="0">
                <a:solidFill>
                  <a:srgbClr val="FF0066"/>
                </a:solidFill>
                <a:latin typeface="Calibri" pitchFamily="34" charset="0"/>
                <a:sym typeface="Wingdings" pitchFamily="2" charset="2"/>
              </a:rPr>
              <a:t>                          	        </a:t>
            </a:r>
            <a:endParaRPr lang="nl-NL" sz="7200" dirty="0">
              <a:solidFill>
                <a:srgbClr val="FF0066"/>
              </a:solidFill>
              <a:latin typeface="Calibri" pitchFamily="34" charset="0"/>
            </a:endParaRPr>
          </a:p>
        </p:txBody>
      </p:sp>
      <p:pic>
        <p:nvPicPr>
          <p:cNvPr id="17" name="Afbeelding 16"/>
          <p:cNvPicPr>
            <a:picLocks noChangeAspect="1"/>
          </p:cNvPicPr>
          <p:nvPr/>
        </p:nvPicPr>
        <p:blipFill>
          <a:blip r:embed="rId6">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el 1"/>
          <p:cNvSpPr txBox="1">
            <a:spLocks/>
          </p:cNvSpPr>
          <p:nvPr/>
        </p:nvSpPr>
        <p:spPr bwMode="auto">
          <a:xfrm>
            <a:off x="492805" y="373064"/>
            <a:ext cx="52890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nl-NL" sz="4000" dirty="0">
                <a:solidFill>
                  <a:srgbClr val="FF0066"/>
                </a:solidFill>
                <a:latin typeface="+mj-lt"/>
                <a:cs typeface="Calibri" pitchFamily="34" charset="0"/>
              </a:rPr>
              <a:t>Woorden hebben gewicht</a:t>
            </a:r>
          </a:p>
        </p:txBody>
      </p:sp>
      <p:pic>
        <p:nvPicPr>
          <p:cNvPr id="19" name="Afbeelding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9209" y="349695"/>
            <a:ext cx="2421681" cy="1603971"/>
          </a:xfrm>
          <a:prstGeom prst="rect">
            <a:avLst/>
          </a:prstGeom>
        </p:spPr>
      </p:pic>
    </p:spTree>
    <p:extLst>
      <p:ext uri="{BB962C8B-B14F-4D97-AF65-F5344CB8AC3E}">
        <p14:creationId xmlns:p14="http://schemas.microsoft.com/office/powerpoint/2010/main" val="382484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6033" y="1651965"/>
            <a:ext cx="9930078" cy="2387600"/>
          </a:xfrm>
        </p:spPr>
        <p:txBody>
          <a:bodyPr>
            <a:noAutofit/>
          </a:bodyPr>
          <a:lstStyle/>
          <a:p>
            <a:pPr algn="l"/>
            <a:r>
              <a:rPr lang="nl-NL" sz="3600" dirty="0">
                <a:solidFill>
                  <a:srgbClr val="002060"/>
                </a:solidFill>
              </a:rPr>
              <a:t>Wat leer je van de dia’s met de weegschaal?</a:t>
            </a:r>
            <a:br>
              <a:rPr lang="nl-NL" sz="3600" dirty="0">
                <a:solidFill>
                  <a:srgbClr val="002060"/>
                </a:solidFill>
              </a:rPr>
            </a:br>
            <a:br>
              <a:rPr lang="nl-NL" sz="3600" dirty="0">
                <a:solidFill>
                  <a:srgbClr val="002060"/>
                </a:solidFill>
              </a:rPr>
            </a:br>
            <a:r>
              <a:rPr lang="nl-NL" sz="3600" dirty="0">
                <a:solidFill>
                  <a:srgbClr val="002060"/>
                </a:solidFill>
              </a:rPr>
              <a:t>Lelijke woorden doen de ander veel verdriet.</a:t>
            </a:r>
            <a:br>
              <a:rPr lang="nl-NL" sz="3600" dirty="0">
                <a:solidFill>
                  <a:srgbClr val="002060"/>
                </a:solidFill>
              </a:rPr>
            </a:br>
            <a:r>
              <a:rPr lang="nl-NL" sz="3600" dirty="0">
                <a:solidFill>
                  <a:srgbClr val="002060"/>
                </a:solidFill>
              </a:rPr>
              <a:t>Tegenover </a:t>
            </a:r>
            <a:r>
              <a:rPr lang="nl-NL" sz="3600" i="1" dirty="0">
                <a:solidFill>
                  <a:srgbClr val="FF0066"/>
                </a:solidFill>
              </a:rPr>
              <a:t>één</a:t>
            </a:r>
            <a:r>
              <a:rPr lang="nl-NL" sz="3600" dirty="0">
                <a:solidFill>
                  <a:srgbClr val="FF0066"/>
                </a:solidFill>
              </a:rPr>
              <a:t> </a:t>
            </a:r>
            <a:r>
              <a:rPr lang="nl-NL" sz="3600" dirty="0">
                <a:solidFill>
                  <a:srgbClr val="002060"/>
                </a:solidFill>
              </a:rPr>
              <a:t>scheldwoord moet je minstens </a:t>
            </a:r>
            <a:br>
              <a:rPr lang="nl-NL" sz="3600" dirty="0">
                <a:solidFill>
                  <a:srgbClr val="002060"/>
                </a:solidFill>
              </a:rPr>
            </a:br>
            <a:r>
              <a:rPr lang="nl-NL" sz="3600" i="1" dirty="0">
                <a:solidFill>
                  <a:srgbClr val="FF0066"/>
                </a:solidFill>
              </a:rPr>
              <a:t>vijf</a:t>
            </a:r>
            <a:r>
              <a:rPr lang="nl-NL" sz="3600" dirty="0">
                <a:solidFill>
                  <a:srgbClr val="FF0066"/>
                </a:solidFill>
              </a:rPr>
              <a:t> </a:t>
            </a:r>
            <a:r>
              <a:rPr lang="nl-NL" sz="3600" dirty="0">
                <a:solidFill>
                  <a:srgbClr val="002060"/>
                </a:solidFill>
              </a:rPr>
              <a:t>positieve woorden plaatsen, zodat de ander het negatieve gevoel kwijtraakt en weer meer vertrouwen in zichzelf krijgt.</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479" y="3831221"/>
            <a:ext cx="3542258" cy="2346172"/>
          </a:xfrm>
          <a:prstGeom prst="rect">
            <a:avLst/>
          </a:prstGeom>
        </p:spPr>
      </p:pic>
    </p:spTree>
    <p:extLst>
      <p:ext uri="{BB962C8B-B14F-4D97-AF65-F5344CB8AC3E}">
        <p14:creationId xmlns:p14="http://schemas.microsoft.com/office/powerpoint/2010/main" val="205313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solidFill>
                  <a:srgbClr val="002060"/>
                </a:solidFill>
              </a:rPr>
              <a:t>Wat is respect precies?</a:t>
            </a:r>
          </a:p>
        </p:txBody>
      </p:sp>
      <p:sp>
        <p:nvSpPr>
          <p:cNvPr id="3" name="Ondertitel 2"/>
          <p:cNvSpPr>
            <a:spLocks noGrp="1"/>
          </p:cNvSpPr>
          <p:nvPr>
            <p:ph type="subTitle" idx="1"/>
          </p:nvPr>
        </p:nvSpPr>
        <p:spPr/>
        <p:txBody>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392667" y="5874589"/>
            <a:ext cx="301686" cy="369332"/>
          </a:xfrm>
          <a:prstGeom prst="rect">
            <a:avLst/>
          </a:prstGeom>
          <a:noFill/>
        </p:spPr>
        <p:txBody>
          <a:bodyPr wrap="none" rtlCol="0">
            <a:spAutoFit/>
          </a:bodyPr>
          <a:lstStyle/>
          <a:p>
            <a:r>
              <a:rPr lang="nl-NL" dirty="0"/>
              <a:t>3</a:t>
            </a:r>
          </a:p>
        </p:txBody>
      </p:sp>
    </p:spTree>
    <p:extLst>
      <p:ext uri="{BB962C8B-B14F-4D97-AF65-F5344CB8AC3E}">
        <p14:creationId xmlns:p14="http://schemas.microsoft.com/office/powerpoint/2010/main" val="180167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a:xfrm>
            <a:off x="1524000" y="4849813"/>
            <a:ext cx="9144000" cy="1655762"/>
          </a:xfrm>
        </p:spPr>
        <p:txBody>
          <a:bodyPr>
            <a:normAutofit/>
          </a:bodyPr>
          <a:lstStyle/>
          <a:p>
            <a:r>
              <a:rPr lang="nl-NL" sz="3600" dirty="0">
                <a:solidFill>
                  <a:srgbClr val="002060"/>
                </a:solidFill>
                <a:latin typeface="+mj-lt"/>
              </a:rPr>
              <a:t>Nu gaan we een </a:t>
            </a:r>
            <a:r>
              <a:rPr lang="nl-NL" sz="3600" i="1" dirty="0">
                <a:solidFill>
                  <a:srgbClr val="FF3399"/>
                </a:solidFill>
                <a:latin typeface="+mj-lt"/>
              </a:rPr>
              <a:t>RESPECT</a:t>
            </a:r>
            <a:r>
              <a:rPr lang="nl-NL" sz="3600" i="1" dirty="0">
                <a:solidFill>
                  <a:srgbClr val="002060"/>
                </a:solidFill>
                <a:latin typeface="+mj-lt"/>
              </a:rPr>
              <a:t>-memory </a:t>
            </a:r>
            <a:r>
              <a:rPr lang="nl-NL" sz="3600" dirty="0">
                <a:solidFill>
                  <a:srgbClr val="002060"/>
                </a:solidFill>
                <a:latin typeface="+mj-lt"/>
              </a:rPr>
              <a:t>doen.</a:t>
            </a:r>
          </a:p>
          <a:p>
            <a:r>
              <a:rPr lang="nl-NL" sz="3600" dirty="0">
                <a:solidFill>
                  <a:srgbClr val="002060"/>
                </a:solidFill>
                <a:latin typeface="+mj-lt"/>
              </a:rPr>
              <a:t>Voor wie heb je veel respect?</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t="-1" b="12799"/>
          <a:stretch/>
        </p:blipFill>
        <p:spPr>
          <a:xfrm>
            <a:off x="92596" y="-823098"/>
            <a:ext cx="6399204" cy="558029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3869" y="615900"/>
            <a:ext cx="3660976" cy="3660976"/>
          </a:xfrm>
          <a:prstGeom prst="rect">
            <a:avLst/>
          </a:prstGeom>
        </p:spPr>
      </p:pic>
      <p:sp>
        <p:nvSpPr>
          <p:cNvPr id="8" name="Tekstvak 7"/>
          <p:cNvSpPr txBox="1"/>
          <p:nvPr/>
        </p:nvSpPr>
        <p:spPr>
          <a:xfrm>
            <a:off x="392667" y="5874589"/>
            <a:ext cx="301686" cy="369332"/>
          </a:xfrm>
          <a:prstGeom prst="rect">
            <a:avLst/>
          </a:prstGeom>
          <a:noFill/>
        </p:spPr>
        <p:txBody>
          <a:bodyPr wrap="none" rtlCol="0">
            <a:spAutoFit/>
          </a:bodyPr>
          <a:lstStyle/>
          <a:p>
            <a:r>
              <a:rPr lang="nl-NL" dirty="0"/>
              <a:t>4</a:t>
            </a:r>
          </a:p>
        </p:txBody>
      </p:sp>
    </p:spTree>
    <p:extLst>
      <p:ext uri="{BB962C8B-B14F-4D97-AF65-F5344CB8AC3E}">
        <p14:creationId xmlns:p14="http://schemas.microsoft.com/office/powerpoint/2010/main" val="379943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t="10268"/>
          <a:stretch/>
        </p:blipFill>
        <p:spPr>
          <a:xfrm>
            <a:off x="1524000" y="270867"/>
            <a:ext cx="9144000" cy="5827919"/>
          </a:xfrm>
          <a:prstGeom prst="rect">
            <a:avLst/>
          </a:prstGeom>
        </p:spPr>
      </p:pic>
      <p:sp>
        <p:nvSpPr>
          <p:cNvPr id="6" name="Tekstvak 5"/>
          <p:cNvSpPr txBox="1"/>
          <p:nvPr/>
        </p:nvSpPr>
        <p:spPr>
          <a:xfrm>
            <a:off x="392667" y="5874589"/>
            <a:ext cx="301686" cy="369332"/>
          </a:xfrm>
          <a:prstGeom prst="rect">
            <a:avLst/>
          </a:prstGeom>
          <a:noFill/>
        </p:spPr>
        <p:txBody>
          <a:bodyPr wrap="none" rtlCol="0">
            <a:spAutoFit/>
          </a:bodyPr>
          <a:lstStyle/>
          <a:p>
            <a:r>
              <a:rPr lang="nl-NL" dirty="0"/>
              <a:t>5</a:t>
            </a:r>
          </a:p>
        </p:txBody>
      </p:sp>
    </p:spTree>
    <p:extLst>
      <p:ext uri="{BB962C8B-B14F-4D97-AF65-F5344CB8AC3E}">
        <p14:creationId xmlns:p14="http://schemas.microsoft.com/office/powerpoint/2010/main" val="341147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a:solidFill>
                  <a:srgbClr val="002060"/>
                </a:solidFill>
              </a:rPr>
              <a:t>Zoek steeds twee foto’s </a:t>
            </a:r>
            <a:br>
              <a:rPr lang="nl-NL" dirty="0">
                <a:solidFill>
                  <a:srgbClr val="002060"/>
                </a:solidFill>
              </a:rPr>
            </a:br>
            <a:r>
              <a:rPr lang="nl-NL" dirty="0">
                <a:solidFill>
                  <a:srgbClr val="002060"/>
                </a:solidFill>
              </a:rPr>
              <a:t>bij elkaar die veel met elkaar te maken hebben.</a:t>
            </a:r>
          </a:p>
        </p:txBody>
      </p:sp>
      <p:sp>
        <p:nvSpPr>
          <p:cNvPr id="3" name="Ondertitel 2"/>
          <p:cNvSpPr>
            <a:spLocks noGrp="1"/>
          </p:cNvSpPr>
          <p:nvPr>
            <p:ph type="subTitle" idx="1"/>
          </p:nvPr>
        </p:nvSpPr>
        <p:spPr/>
        <p:txBody>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392667" y="5874589"/>
            <a:ext cx="301686" cy="369332"/>
          </a:xfrm>
          <a:prstGeom prst="rect">
            <a:avLst/>
          </a:prstGeom>
          <a:noFill/>
        </p:spPr>
        <p:txBody>
          <a:bodyPr wrap="none" rtlCol="0">
            <a:spAutoFit/>
          </a:bodyPr>
          <a:lstStyle/>
          <a:p>
            <a:r>
              <a:rPr lang="nl-NL" dirty="0"/>
              <a:t>6</a:t>
            </a:r>
          </a:p>
        </p:txBody>
      </p:sp>
    </p:spTree>
    <p:extLst>
      <p:ext uri="{BB962C8B-B14F-4D97-AF65-F5344CB8AC3E}">
        <p14:creationId xmlns:p14="http://schemas.microsoft.com/office/powerpoint/2010/main" val="264607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p:cNvSpPr txBox="1"/>
          <p:nvPr/>
        </p:nvSpPr>
        <p:spPr>
          <a:xfrm>
            <a:off x="392667" y="5874589"/>
            <a:ext cx="301686" cy="369332"/>
          </a:xfrm>
          <a:prstGeom prst="rect">
            <a:avLst/>
          </a:prstGeom>
          <a:noFill/>
        </p:spPr>
        <p:txBody>
          <a:bodyPr wrap="none" rtlCol="0">
            <a:spAutoFit/>
          </a:bodyPr>
          <a:lstStyle/>
          <a:p>
            <a:r>
              <a:rPr lang="nl-NL" dirty="0"/>
              <a:t>7</a:t>
            </a:r>
          </a:p>
        </p:txBody>
      </p:sp>
      <p:pic>
        <p:nvPicPr>
          <p:cNvPr id="8" name="Afbeelding 7">
            <a:extLst>
              <a:ext uri="{FF2B5EF4-FFF2-40B4-BE49-F238E27FC236}">
                <a16:creationId xmlns:a16="http://schemas.microsoft.com/office/drawing/2014/main" id="{1CBC4700-82A8-4E44-B888-7AD292C9E3E2}"/>
              </a:ext>
            </a:extLst>
          </p:cNvPr>
          <p:cNvPicPr>
            <a:picLocks noChangeAspect="1"/>
          </p:cNvPicPr>
          <p:nvPr/>
        </p:nvPicPr>
        <p:blipFill rotWithShape="1">
          <a:blip r:embed="rId3">
            <a:extLst>
              <a:ext uri="{28A0092B-C50C-407E-A947-70E740481C1C}">
                <a14:useLocalDpi xmlns:a14="http://schemas.microsoft.com/office/drawing/2010/main" val="0"/>
              </a:ext>
            </a:extLst>
          </a:blip>
          <a:srcRect t="13604"/>
          <a:stretch/>
        </p:blipFill>
        <p:spPr>
          <a:xfrm>
            <a:off x="1224826" y="318878"/>
            <a:ext cx="9742348" cy="5925043"/>
          </a:xfrm>
          <a:prstGeom prst="rect">
            <a:avLst/>
          </a:prstGeom>
        </p:spPr>
      </p:pic>
    </p:spTree>
    <p:extLst>
      <p:ext uri="{BB962C8B-B14F-4D97-AF65-F5344CB8AC3E}">
        <p14:creationId xmlns:p14="http://schemas.microsoft.com/office/powerpoint/2010/main" val="204996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p:cNvSpPr txBox="1"/>
          <p:nvPr/>
        </p:nvSpPr>
        <p:spPr>
          <a:xfrm>
            <a:off x="392667" y="5874589"/>
            <a:ext cx="301686" cy="369332"/>
          </a:xfrm>
          <a:prstGeom prst="rect">
            <a:avLst/>
          </a:prstGeom>
          <a:noFill/>
        </p:spPr>
        <p:txBody>
          <a:bodyPr wrap="none" rtlCol="0">
            <a:spAutoFit/>
          </a:bodyPr>
          <a:lstStyle/>
          <a:p>
            <a:r>
              <a:rPr lang="nl-NL" dirty="0"/>
              <a:t>8</a:t>
            </a:r>
          </a:p>
        </p:txBody>
      </p:sp>
      <p:pic>
        <p:nvPicPr>
          <p:cNvPr id="5" name="Afbeelding 4">
            <a:extLst>
              <a:ext uri="{FF2B5EF4-FFF2-40B4-BE49-F238E27FC236}">
                <a16:creationId xmlns:a16="http://schemas.microsoft.com/office/drawing/2014/main" id="{B1F3BBD6-21AD-4586-BCE3-1D4190588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720" y="137869"/>
            <a:ext cx="9765102" cy="6106052"/>
          </a:xfrm>
          <a:prstGeom prst="rect">
            <a:avLst/>
          </a:prstGeom>
        </p:spPr>
      </p:pic>
    </p:spTree>
    <p:extLst>
      <p:ext uri="{BB962C8B-B14F-4D97-AF65-F5344CB8AC3E}">
        <p14:creationId xmlns:p14="http://schemas.microsoft.com/office/powerpoint/2010/main" val="116613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585" y="953792"/>
            <a:ext cx="9556830" cy="4918397"/>
          </a:xfrm>
          <a:prstGeom prst="rect">
            <a:avLst/>
          </a:prstGeom>
        </p:spPr>
      </p:pic>
      <p:sp>
        <p:nvSpPr>
          <p:cNvPr id="2" name="Titel 1"/>
          <p:cNvSpPr>
            <a:spLocks noGrp="1"/>
          </p:cNvSpPr>
          <p:nvPr>
            <p:ph type="ctrTitle"/>
          </p:nvPr>
        </p:nvSpPr>
        <p:spPr>
          <a:xfrm>
            <a:off x="5489348" y="2992109"/>
            <a:ext cx="4977114" cy="2236747"/>
          </a:xfrm>
        </p:spPr>
        <p:txBody>
          <a:bodyPr>
            <a:normAutofit fontScale="90000"/>
          </a:bodyPr>
          <a:lstStyle/>
          <a:p>
            <a:r>
              <a:rPr lang="nl-NL" dirty="0">
                <a:solidFill>
                  <a:schemeClr val="bg1"/>
                </a:solidFill>
                <a:cs typeface="Arial" panose="020B0604020202020204" pitchFamily="34" charset="0"/>
              </a:rPr>
              <a:t>Respect, </a:t>
            </a:r>
            <a:br>
              <a:rPr lang="nl-NL" dirty="0">
                <a:solidFill>
                  <a:schemeClr val="bg1"/>
                </a:solidFill>
                <a:cs typeface="Arial" panose="020B0604020202020204" pitchFamily="34" charset="0"/>
              </a:rPr>
            </a:br>
            <a:r>
              <a:rPr lang="nl-NL" dirty="0">
                <a:solidFill>
                  <a:schemeClr val="bg1"/>
                </a:solidFill>
                <a:cs typeface="Arial" panose="020B0604020202020204" pitchFamily="34" charset="0"/>
              </a:rPr>
              <a:t>laat het </a:t>
            </a:r>
            <a:br>
              <a:rPr lang="nl-NL" dirty="0">
                <a:solidFill>
                  <a:schemeClr val="bg1"/>
                </a:solidFill>
                <a:cs typeface="Arial" panose="020B0604020202020204" pitchFamily="34" charset="0"/>
              </a:rPr>
            </a:br>
            <a:r>
              <a:rPr lang="nl-NL" dirty="0">
                <a:solidFill>
                  <a:schemeClr val="bg1"/>
                </a:solidFill>
                <a:cs typeface="Arial" panose="020B0604020202020204" pitchFamily="34" charset="0"/>
              </a:rPr>
              <a:t>(</a:t>
            </a:r>
            <a:r>
              <a:rPr lang="nl-NL" b="1" dirty="0">
                <a:solidFill>
                  <a:schemeClr val="bg1"/>
                </a:solidFill>
                <a:cs typeface="Arial" panose="020B0604020202020204" pitchFamily="34" charset="0"/>
              </a:rPr>
              <a:t>NIET)</a:t>
            </a:r>
            <a:r>
              <a:rPr lang="nl-NL" dirty="0">
                <a:solidFill>
                  <a:schemeClr val="bg1"/>
                </a:solidFill>
                <a:cs typeface="Arial" panose="020B0604020202020204" pitchFamily="34" charset="0"/>
              </a:rPr>
              <a:t> horen.</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b="68143"/>
          <a:stretch>
            <a:fillRect/>
          </a:stretch>
        </p:blipFill>
        <p:spPr bwMode="auto">
          <a:xfrm>
            <a:off x="0" y="6505575"/>
            <a:ext cx="1219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lum contrast="20000"/>
          </a:blip>
          <a:srcRect l="29278" t="13315" r="26942" b="9479"/>
          <a:stretch>
            <a:fillRect/>
          </a:stretch>
        </p:blipFill>
        <p:spPr bwMode="auto">
          <a:xfrm>
            <a:off x="1932927" y="1340470"/>
            <a:ext cx="3148469" cy="4145043"/>
          </a:xfrm>
          <a:prstGeom prst="rect">
            <a:avLst/>
          </a:prstGeom>
          <a:ln>
            <a:noFill/>
          </a:ln>
          <a:effectLst/>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7876" y="320406"/>
            <a:ext cx="2221957" cy="2221957"/>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741" y="4772564"/>
            <a:ext cx="2138363" cy="1416319"/>
          </a:xfrm>
          <a:prstGeom prst="rect">
            <a:avLst/>
          </a:prstGeom>
        </p:spPr>
      </p:pic>
      <p:sp>
        <p:nvSpPr>
          <p:cNvPr id="9" name="Tekstvak 8"/>
          <p:cNvSpPr txBox="1"/>
          <p:nvPr/>
        </p:nvSpPr>
        <p:spPr>
          <a:xfrm>
            <a:off x="392667" y="5874589"/>
            <a:ext cx="301686" cy="369332"/>
          </a:xfrm>
          <a:prstGeom prst="rect">
            <a:avLst/>
          </a:prstGeom>
          <a:noFill/>
        </p:spPr>
        <p:txBody>
          <a:bodyPr wrap="none" rtlCol="0">
            <a:spAutoFit/>
          </a:bodyPr>
          <a:lstStyle/>
          <a:p>
            <a:r>
              <a:rPr lang="nl-NL" dirty="0"/>
              <a:t>9</a:t>
            </a:r>
          </a:p>
        </p:txBody>
      </p:sp>
    </p:spTree>
    <p:extLst>
      <p:ext uri="{BB962C8B-B14F-4D97-AF65-F5344CB8AC3E}">
        <p14:creationId xmlns:p14="http://schemas.microsoft.com/office/powerpoint/2010/main" val="404107962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423</Words>
  <Application>Microsoft Office PowerPoint</Application>
  <PresentationFormat>Breedbeeld</PresentationFormat>
  <Paragraphs>69</Paragraphs>
  <Slides>27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27</vt:i4>
      </vt:variant>
    </vt:vector>
  </HeadingPairs>
  <TitlesOfParts>
    <vt:vector size="32" baseType="lpstr">
      <vt:lpstr>Arial</vt:lpstr>
      <vt:lpstr>Calibri</vt:lpstr>
      <vt:lpstr>Calibri Light</vt:lpstr>
      <vt:lpstr>Wingdings</vt:lpstr>
      <vt:lpstr>Kantoorthema</vt:lpstr>
      <vt:lpstr>Les groep 4-5-6</vt:lpstr>
      <vt:lpstr>PowerPoint-presentatie</vt:lpstr>
      <vt:lpstr>Wat is respect precies?</vt:lpstr>
      <vt:lpstr>PowerPoint-presentatie</vt:lpstr>
      <vt:lpstr>PowerPoint-presentatie</vt:lpstr>
      <vt:lpstr>Zoek steeds twee foto’s  bij elkaar die veel met elkaar te maken hebben.</vt:lpstr>
      <vt:lpstr>PowerPoint-presentatie</vt:lpstr>
      <vt:lpstr>PowerPoint-presentatie</vt:lpstr>
      <vt:lpstr>Respect,  laat het  (NIET) horen.</vt:lpstr>
      <vt:lpstr>In de volgende dia’s zien we een aantal foto’s van het memoryspel terugkomen.  Wat hebben ze te maken met taalgebruik?</vt:lpstr>
      <vt:lpstr>Niet schelden met ziektes  of handicaps.</vt:lpstr>
      <vt:lpstr>Wat zegt de dokter?</vt:lpstr>
      <vt:lpstr>Niet schelden met uiterlijk  of afkomst.</vt:lpstr>
      <vt:lpstr>Iedereen is anders.</vt:lpstr>
      <vt:lpstr>Eerbied voor God.  </vt:lpstr>
      <vt:lpstr>  </vt:lpstr>
      <vt:lpstr>  </vt:lpstr>
      <vt:lpstr>KlasseTaal, KlasseTaal weg met al die grove taal Toon respect en laat het horen  Wees voorzichtig met je woorden   KlasseTaal, KlasseTaal  dat is goed voor allemaal!</vt:lpstr>
      <vt:lpstr>PowerPoint-presentatie</vt:lpstr>
      <vt:lpstr> Respect betekent voor mij ……………..          https://www.youtube.com/watch?v=EgHPpJODDPY</vt:lpstr>
      <vt:lpstr>Lesbrief groep 5-6             Download hier de lesbrief groep 5-6 https://www.klassetaal.nl/wat-doen-wij/basisonderwijs/informatie-voor-leraren-po/lesbrief-gr-5-6  </vt:lpstr>
      <vt:lpstr> EXTRA  Woorden hebben gewicht. Lelijke woorden zijn heel zwaar. Die drukken je naar beneden. Als je iets vervelends zegt, gaat de weegschaal naar beneden (naar de kant met de sombere smiley). Wanneer gaat de weegschaal weer omhoog? Naar de positieve kant. Kijk wat er gebeurt.  </vt:lpstr>
      <vt:lpstr>PowerPoint-presentatie</vt:lpstr>
      <vt:lpstr>PowerPoint-presentatie</vt:lpstr>
      <vt:lpstr>PowerPoint-presentatie</vt:lpstr>
      <vt:lpstr>PowerPoint-presentatie</vt:lpstr>
      <vt:lpstr>Wat leer je van de dia’s met de weegschaal?  Lelijke woorden doen de ander veel verdriet. Tegenover één scheldwoord moet je minstens  vijf positieve woorden plaatsen, zodat de ander het negatieve gevoel kwijtraakt en weer meer vertrouwen in zichzelf krijgt.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Kees Hazeleger</dc:creator>
  <cp:lastModifiedBy>Kees Hazeleger</cp:lastModifiedBy>
  <cp:revision>33</cp:revision>
  <dcterms:created xsi:type="dcterms:W3CDTF">2020-04-06T13:39:13Z</dcterms:created>
  <dcterms:modified xsi:type="dcterms:W3CDTF">2022-02-22T08:38:09Z</dcterms:modified>
</cp:coreProperties>
</file>