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7" r:id="rId4"/>
    <p:sldId id="257" r:id="rId5"/>
    <p:sldId id="281" r:id="rId6"/>
    <p:sldId id="280" r:id="rId7"/>
    <p:sldId id="258" r:id="rId8"/>
    <p:sldId id="282" r:id="rId9"/>
    <p:sldId id="259" r:id="rId10"/>
    <p:sldId id="268" r:id="rId11"/>
    <p:sldId id="261" r:id="rId12"/>
    <p:sldId id="283" r:id="rId13"/>
    <p:sldId id="260" r:id="rId14"/>
    <p:sldId id="284" r:id="rId15"/>
    <p:sldId id="263" r:id="rId16"/>
    <p:sldId id="285" r:id="rId17"/>
    <p:sldId id="264" r:id="rId18"/>
    <p:sldId id="265" r:id="rId19"/>
    <p:sldId id="292" r:id="rId20"/>
    <p:sldId id="296" r:id="rId21"/>
    <p:sldId id="269" r:id="rId22"/>
    <p:sldId id="295" r:id="rId23"/>
    <p:sldId id="287" r:id="rId24"/>
    <p:sldId id="286" r:id="rId25"/>
    <p:sldId id="271" r:id="rId26"/>
    <p:sldId id="272" r:id="rId27"/>
    <p:sldId id="273" r:id="rId28"/>
    <p:sldId id="288" r:id="rId29"/>
    <p:sldId id="266" r:id="rId30"/>
    <p:sldId id="291" r:id="rId31"/>
    <p:sldId id="293" r:id="rId32"/>
    <p:sldId id="289" r:id="rId33"/>
    <p:sldId id="290" r:id="rId34"/>
    <p:sldId id="274" r:id="rId35"/>
    <p:sldId id="275" r:id="rId36"/>
    <p:sldId id="276" r:id="rId37"/>
    <p:sldId id="277" r:id="rId38"/>
    <p:sldId id="294"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0" autoAdjust="0"/>
    <p:restoredTop sz="94660"/>
  </p:normalViewPr>
  <p:slideViewPr>
    <p:cSldViewPr snapToGrid="0">
      <p:cViewPr varScale="1">
        <p:scale>
          <a:sx n="66" d="100"/>
          <a:sy n="66" d="100"/>
        </p:scale>
        <p:origin x="522" y="66"/>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19932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331765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3785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55178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9231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9109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88EC3E9-C15A-4EB3-8ECD-4B1D1DBF638C}" type="datetimeFigureOut">
              <a:rPr lang="nl-NL" smtClean="0"/>
              <a:t>22-2-2022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39452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88EC3E9-C15A-4EB3-8ECD-4B1D1DBF638C}" type="datetimeFigureOut">
              <a:rPr lang="nl-NL" smtClean="0"/>
              <a:t>22-2-2022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23994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8EC3E9-C15A-4EB3-8ECD-4B1D1DBF638C}" type="datetimeFigureOut">
              <a:rPr lang="nl-NL" smtClean="0"/>
              <a:t>22-2-2022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66347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20109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7857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D4367-58A1-49FF-BB6D-C0398071A29F}" type="slidenum">
              <a:rPr lang="nl-NL" smtClean="0"/>
              <a:t>‹nr.›</a:t>
            </a:fld>
            <a:endParaRPr lang="nl-NL"/>
          </a:p>
        </p:txBody>
      </p:sp>
    </p:spTree>
    <p:extLst>
      <p:ext uri="{BB962C8B-B14F-4D97-AF65-F5344CB8AC3E}">
        <p14:creationId xmlns:p14="http://schemas.microsoft.com/office/powerpoint/2010/main" val="314816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h5ln_inrKU" TargetMode="External"/><Relationship Id="rId7"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EgHPpJODDPY"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klassetaal.nl/wat-doen-wij/basisonderwijs/informatie-voor-leraren-po/lesbrief-gr-5-6" TargetMode="Externa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3510" y="0"/>
            <a:ext cx="9144000" cy="1492477"/>
          </a:xfrm>
        </p:spPr>
        <p:txBody>
          <a:bodyPr/>
          <a:lstStyle/>
          <a:p>
            <a:pPr algn="l"/>
            <a:r>
              <a:rPr lang="nl-NL" dirty="0"/>
              <a:t>Les groep 4-5-6</a:t>
            </a:r>
          </a:p>
        </p:txBody>
      </p:sp>
      <p:sp>
        <p:nvSpPr>
          <p:cNvPr id="3" name="Ondertitel 2"/>
          <p:cNvSpPr>
            <a:spLocks noGrp="1"/>
          </p:cNvSpPr>
          <p:nvPr>
            <p:ph type="subTitle" idx="1"/>
          </p:nvPr>
        </p:nvSpPr>
        <p:spPr/>
        <p:txBody>
          <a:bodyPr/>
          <a:lstStyle/>
          <a:p>
            <a:endParaRPr lang="nl-NL" dirty="0"/>
          </a:p>
        </p:txBody>
      </p:sp>
      <p:sp>
        <p:nvSpPr>
          <p:cNvPr id="6" name="Tekstvak 5"/>
          <p:cNvSpPr txBox="1"/>
          <p:nvPr/>
        </p:nvSpPr>
        <p:spPr>
          <a:xfrm>
            <a:off x="392667" y="5874589"/>
            <a:ext cx="301686" cy="369332"/>
          </a:xfrm>
          <a:prstGeom prst="rect">
            <a:avLst/>
          </a:prstGeom>
          <a:noFill/>
        </p:spPr>
        <p:txBody>
          <a:bodyPr wrap="none" rtlCol="0">
            <a:spAutoFit/>
          </a:bodyPr>
          <a:lstStyle/>
          <a:p>
            <a:r>
              <a:rPr lang="nl-NL" dirty="0"/>
              <a:t>1</a:t>
            </a:r>
          </a:p>
        </p:txBody>
      </p:sp>
      <p:pic>
        <p:nvPicPr>
          <p:cNvPr id="9" name="Afbeelding 8">
            <a:extLst>
              <a:ext uri="{FF2B5EF4-FFF2-40B4-BE49-F238E27FC236}">
                <a16:creationId xmlns:a16="http://schemas.microsoft.com/office/drawing/2014/main" id="{B8DAD5CB-CE4D-4122-92DF-7A63235F4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36485"/>
            <a:ext cx="5511778" cy="5298319"/>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9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solidFill>
                  <a:srgbClr val="002060"/>
                </a:solidFill>
              </a:rPr>
              <a:t>Zoek steeds twee foto’s </a:t>
            </a:r>
            <a:br>
              <a:rPr lang="nl-NL" dirty="0">
                <a:solidFill>
                  <a:srgbClr val="002060"/>
                </a:solidFill>
              </a:rPr>
            </a:br>
            <a:r>
              <a:rPr lang="nl-NL" dirty="0">
                <a:solidFill>
                  <a:srgbClr val="002060"/>
                </a:solidFill>
              </a:rPr>
              <a:t>bij elkaar die veel met elkaar te maken hebben.</a:t>
            </a:r>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392667" y="5874589"/>
            <a:ext cx="301686" cy="369332"/>
          </a:xfrm>
          <a:prstGeom prst="rect">
            <a:avLst/>
          </a:prstGeom>
          <a:noFill/>
        </p:spPr>
        <p:txBody>
          <a:bodyPr wrap="none" rtlCol="0">
            <a:spAutoFit/>
          </a:bodyPr>
          <a:lstStyle/>
          <a:p>
            <a:r>
              <a:rPr lang="nl-NL" dirty="0"/>
              <a:t>6</a:t>
            </a:r>
          </a:p>
        </p:txBody>
      </p:sp>
    </p:spTree>
    <p:extLst>
      <p:ext uri="{BB962C8B-B14F-4D97-AF65-F5344CB8AC3E}">
        <p14:creationId xmlns:p14="http://schemas.microsoft.com/office/powerpoint/2010/main" val="264607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392667" y="5874589"/>
            <a:ext cx="301686" cy="369332"/>
          </a:xfrm>
          <a:prstGeom prst="rect">
            <a:avLst/>
          </a:prstGeom>
          <a:noFill/>
        </p:spPr>
        <p:txBody>
          <a:bodyPr wrap="none" rtlCol="0">
            <a:spAutoFit/>
          </a:bodyPr>
          <a:lstStyle/>
          <a:p>
            <a:r>
              <a:rPr lang="nl-NL" dirty="0"/>
              <a:t>7</a:t>
            </a:r>
          </a:p>
        </p:txBody>
      </p:sp>
      <p:pic>
        <p:nvPicPr>
          <p:cNvPr id="8" name="Afbeelding 7">
            <a:extLst>
              <a:ext uri="{FF2B5EF4-FFF2-40B4-BE49-F238E27FC236}">
                <a16:creationId xmlns:a16="http://schemas.microsoft.com/office/drawing/2014/main" id="{F063F706-072D-497E-8C5B-340766604A62}"/>
              </a:ext>
            </a:extLst>
          </p:cNvPr>
          <p:cNvPicPr>
            <a:picLocks noChangeAspect="1"/>
          </p:cNvPicPr>
          <p:nvPr/>
        </p:nvPicPr>
        <p:blipFill rotWithShape="1">
          <a:blip r:embed="rId3">
            <a:extLst>
              <a:ext uri="{28A0092B-C50C-407E-A947-70E740481C1C}">
                <a14:useLocalDpi xmlns:a14="http://schemas.microsoft.com/office/drawing/2010/main" val="0"/>
              </a:ext>
            </a:extLst>
          </a:blip>
          <a:srcRect t="13604"/>
          <a:stretch/>
        </p:blipFill>
        <p:spPr>
          <a:xfrm>
            <a:off x="1224826" y="318878"/>
            <a:ext cx="9742348" cy="5925043"/>
          </a:xfrm>
          <a:prstGeom prst="rect">
            <a:avLst/>
          </a:prstGeom>
        </p:spPr>
      </p:pic>
    </p:spTree>
    <p:extLst>
      <p:ext uri="{BB962C8B-B14F-4D97-AF65-F5344CB8AC3E}">
        <p14:creationId xmlns:p14="http://schemas.microsoft.com/office/powerpoint/2010/main" val="204996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864" y="282184"/>
            <a:ext cx="10449464" cy="5645421"/>
          </a:xfrm>
        </p:spPr>
        <p:txBody>
          <a:bodyPr anchor="t">
            <a:normAutofit/>
          </a:bodyPr>
          <a:lstStyle/>
          <a:p>
            <a:pPr algn="l"/>
            <a:r>
              <a:rPr lang="nl-NL" sz="2400" dirty="0">
                <a:solidFill>
                  <a:srgbClr val="002060"/>
                </a:solidFill>
              </a:rPr>
              <a:t>Dia 7</a:t>
            </a:r>
            <a:br>
              <a:rPr lang="nl-NL" sz="2400" dirty="0">
                <a:solidFill>
                  <a:srgbClr val="002060"/>
                </a:solidFill>
              </a:rPr>
            </a:br>
            <a:br>
              <a:rPr lang="nl-NL" sz="2400" dirty="0">
                <a:solidFill>
                  <a:srgbClr val="002060"/>
                </a:solidFill>
              </a:rPr>
            </a:br>
            <a:r>
              <a:rPr lang="nl-NL" sz="2400" dirty="0">
                <a:solidFill>
                  <a:srgbClr val="002060"/>
                </a:solidFill>
              </a:rPr>
              <a:t>We controleren samen of het gelukt is om de foto’s bij elkaar te zoeken.</a:t>
            </a:r>
            <a:br>
              <a:rPr lang="nl-NL" sz="2400" dirty="0">
                <a:solidFill>
                  <a:srgbClr val="002060"/>
                </a:solidFill>
              </a:rPr>
            </a:br>
            <a:br>
              <a:rPr lang="nl-NL" sz="2400" dirty="0">
                <a:solidFill>
                  <a:srgbClr val="002060"/>
                </a:solidFill>
              </a:rPr>
            </a:br>
            <a:r>
              <a:rPr lang="nl-NL" sz="2400" dirty="0">
                <a:solidFill>
                  <a:srgbClr val="002060"/>
                </a:solidFill>
              </a:rPr>
              <a:t>De antwoorden </a:t>
            </a:r>
            <a:br>
              <a:rPr lang="nl-NL" sz="2400" dirty="0">
                <a:solidFill>
                  <a:srgbClr val="002060"/>
                </a:solidFill>
              </a:rPr>
            </a:br>
            <a:r>
              <a:rPr lang="nl-NL" sz="2400" dirty="0">
                <a:solidFill>
                  <a:srgbClr val="002060"/>
                </a:solidFill>
              </a:rPr>
              <a:t>(Eventueel wordt er steeds bij benoemd: respect voor ….)</a:t>
            </a:r>
            <a:br>
              <a:rPr lang="nl-NL" sz="2400" dirty="0">
                <a:solidFill>
                  <a:srgbClr val="002060"/>
                </a:solidFill>
              </a:rPr>
            </a:br>
            <a:br>
              <a:rPr lang="nl-NL" sz="2400" dirty="0">
                <a:solidFill>
                  <a:srgbClr val="002060"/>
                </a:solidFill>
              </a:rPr>
            </a:br>
            <a:r>
              <a:rPr lang="nl-NL" sz="2400" dirty="0">
                <a:solidFill>
                  <a:srgbClr val="002060"/>
                </a:solidFill>
              </a:rPr>
              <a:t>1-7, respect voor je familie, je ouders</a:t>
            </a:r>
            <a:br>
              <a:rPr lang="nl-NL" sz="2400" dirty="0">
                <a:solidFill>
                  <a:srgbClr val="002060"/>
                </a:solidFill>
              </a:rPr>
            </a:br>
            <a:r>
              <a:rPr lang="nl-NL" sz="2400" dirty="0">
                <a:solidFill>
                  <a:srgbClr val="002060"/>
                </a:solidFill>
              </a:rPr>
              <a:t>2-8, respect voor mensen met een handicap</a:t>
            </a:r>
            <a:br>
              <a:rPr lang="nl-NL" sz="2400" dirty="0">
                <a:solidFill>
                  <a:srgbClr val="002060"/>
                </a:solidFill>
              </a:rPr>
            </a:br>
            <a:r>
              <a:rPr lang="nl-NL" sz="2400" dirty="0">
                <a:solidFill>
                  <a:srgbClr val="002060"/>
                </a:solidFill>
              </a:rPr>
              <a:t>3-10, respect voor zieken, maar ook voor zorgverleners</a:t>
            </a:r>
            <a:br>
              <a:rPr lang="nl-NL" sz="2400" dirty="0">
                <a:solidFill>
                  <a:srgbClr val="002060"/>
                </a:solidFill>
              </a:rPr>
            </a:br>
            <a:r>
              <a:rPr lang="nl-NL" sz="2400" dirty="0">
                <a:solidFill>
                  <a:srgbClr val="002060"/>
                </a:solidFill>
              </a:rPr>
              <a:t>4-9, respect voor hulpverleners</a:t>
            </a:r>
            <a:br>
              <a:rPr lang="nl-NL" sz="2400" dirty="0">
                <a:solidFill>
                  <a:srgbClr val="002060"/>
                </a:solidFill>
              </a:rPr>
            </a:br>
            <a:r>
              <a:rPr lang="nl-NL" sz="2400" dirty="0">
                <a:solidFill>
                  <a:srgbClr val="002060"/>
                </a:solidFill>
              </a:rPr>
              <a:t>5-12, respect voor je juf of meester, voor leraren</a:t>
            </a:r>
            <a:br>
              <a:rPr lang="nl-NL" sz="2400" dirty="0">
                <a:solidFill>
                  <a:srgbClr val="002060"/>
                </a:solidFill>
              </a:rPr>
            </a:br>
            <a:r>
              <a:rPr lang="nl-NL" sz="2400" dirty="0">
                <a:solidFill>
                  <a:srgbClr val="002060"/>
                </a:solidFill>
              </a:rPr>
              <a:t>6-15, respect voor dieren, de natuur</a:t>
            </a:r>
            <a:br>
              <a:rPr lang="nl-NL" sz="2400" dirty="0">
                <a:solidFill>
                  <a:srgbClr val="002060"/>
                </a:solidFill>
              </a:rPr>
            </a:br>
            <a:r>
              <a:rPr lang="nl-NL" sz="2400" dirty="0">
                <a:solidFill>
                  <a:srgbClr val="002060"/>
                </a:solidFill>
              </a:rPr>
              <a:t>11-13, respect voor iedereen, ook al zijn we verschillend. Iedereen is anders</a:t>
            </a:r>
            <a:br>
              <a:rPr lang="nl-NL" sz="2400" dirty="0">
                <a:solidFill>
                  <a:srgbClr val="002060"/>
                </a:solidFill>
              </a:rPr>
            </a:br>
            <a:r>
              <a:rPr lang="nl-NL" sz="2400" dirty="0">
                <a:solidFill>
                  <a:srgbClr val="002060"/>
                </a:solidFill>
              </a:rPr>
              <a:t>14-16, respect voor geloof, voor God</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2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8</a:t>
            </a:r>
          </a:p>
        </p:txBody>
      </p:sp>
      <p:pic>
        <p:nvPicPr>
          <p:cNvPr id="5" name="Afbeelding 4">
            <a:extLst>
              <a:ext uri="{FF2B5EF4-FFF2-40B4-BE49-F238E27FC236}">
                <a16:creationId xmlns:a16="http://schemas.microsoft.com/office/drawing/2014/main" id="{B1F3BBD6-21AD-4586-BCE3-1D4190588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20" y="241857"/>
            <a:ext cx="9598800" cy="6002064"/>
          </a:xfrm>
          <a:prstGeom prst="rect">
            <a:avLst/>
          </a:prstGeom>
        </p:spPr>
      </p:pic>
    </p:spTree>
    <p:extLst>
      <p:ext uri="{BB962C8B-B14F-4D97-AF65-F5344CB8AC3E}">
        <p14:creationId xmlns:p14="http://schemas.microsoft.com/office/powerpoint/2010/main" val="306626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864" y="282184"/>
            <a:ext cx="10811774" cy="5645421"/>
          </a:xfrm>
        </p:spPr>
        <p:txBody>
          <a:bodyPr anchor="t">
            <a:normAutofit fontScale="90000"/>
          </a:bodyPr>
          <a:lstStyle/>
          <a:p>
            <a:pPr algn="l"/>
            <a:r>
              <a:rPr lang="nl-NL" sz="2700" dirty="0">
                <a:solidFill>
                  <a:srgbClr val="002060"/>
                </a:solidFill>
              </a:rPr>
              <a:t>Dia 8</a:t>
            </a:r>
            <a:br>
              <a:rPr lang="nl-NL" sz="2700" b="1" dirty="0">
                <a:solidFill>
                  <a:srgbClr val="002060"/>
                </a:solidFill>
              </a:rPr>
            </a:br>
            <a:br>
              <a:rPr lang="nl-NL" sz="2700" b="1" dirty="0">
                <a:solidFill>
                  <a:srgbClr val="002060"/>
                </a:solidFill>
              </a:rPr>
            </a:br>
            <a:r>
              <a:rPr lang="nl-NL" sz="2700" b="1" dirty="0">
                <a:solidFill>
                  <a:srgbClr val="002060"/>
                </a:solidFill>
              </a:rPr>
              <a:t>We zoomen nog even in op de verschillende soorten respect.</a:t>
            </a:r>
            <a:br>
              <a:rPr lang="nl-NL" sz="2700" b="1" dirty="0">
                <a:solidFill>
                  <a:srgbClr val="002060"/>
                </a:solidFill>
              </a:rPr>
            </a:br>
            <a:br>
              <a:rPr lang="nl-NL" sz="2700" b="1" dirty="0">
                <a:solidFill>
                  <a:srgbClr val="002060"/>
                </a:solidFill>
              </a:rPr>
            </a:br>
            <a:r>
              <a:rPr lang="nl-NL" sz="2700" b="1" dirty="0">
                <a:solidFill>
                  <a:srgbClr val="002060"/>
                </a:solidFill>
              </a:rPr>
              <a:t>1</a:t>
            </a:r>
            <a:r>
              <a:rPr lang="nl-NL" sz="2700" dirty="0">
                <a:solidFill>
                  <a:srgbClr val="002060"/>
                </a:solidFill>
              </a:rPr>
              <a:t>. Dit is min of meer </a:t>
            </a:r>
            <a:r>
              <a:rPr lang="nl-NL" sz="2700" b="1" i="1" dirty="0">
                <a:solidFill>
                  <a:srgbClr val="002060"/>
                </a:solidFill>
              </a:rPr>
              <a:t>verplicht</a:t>
            </a:r>
            <a:r>
              <a:rPr lang="nl-NL" sz="2700" dirty="0">
                <a:solidFill>
                  <a:srgbClr val="002060"/>
                </a:solidFill>
              </a:rPr>
              <a:t> respect, dat heeft te maken met gezag en ontzag. Je moet naar deze mensen luisteren (doen wat ze zeggen).</a:t>
            </a:r>
            <a:br>
              <a:rPr lang="nl-NL" sz="2700" dirty="0">
                <a:solidFill>
                  <a:srgbClr val="002060"/>
                </a:solidFill>
              </a:rPr>
            </a:br>
            <a:r>
              <a:rPr lang="nl-NL" sz="2700" dirty="0">
                <a:solidFill>
                  <a:srgbClr val="002060"/>
                </a:solidFill>
              </a:rPr>
              <a:t>Tussen twee haakjes, waarom is dit zo? Waarom moet je luisteren naar bijvoorbeeld de scheidsrechter. Anders wordt het een chaos.</a:t>
            </a:r>
            <a:br>
              <a:rPr lang="nl-NL" sz="2700" dirty="0">
                <a:solidFill>
                  <a:srgbClr val="002060"/>
                </a:solidFill>
              </a:rPr>
            </a:br>
            <a:r>
              <a:rPr lang="nl-NL" sz="2700" dirty="0">
                <a:solidFill>
                  <a:srgbClr val="002060"/>
                </a:solidFill>
              </a:rPr>
              <a:t>Naar wie </a:t>
            </a:r>
            <a:r>
              <a:rPr lang="nl-NL" sz="2700" b="1" i="1" dirty="0">
                <a:solidFill>
                  <a:srgbClr val="002060"/>
                </a:solidFill>
              </a:rPr>
              <a:t>moet</a:t>
            </a:r>
            <a:r>
              <a:rPr lang="nl-NL" sz="2700" dirty="0">
                <a:solidFill>
                  <a:srgbClr val="002060"/>
                </a:solidFill>
              </a:rPr>
              <a:t> je luisteren?</a:t>
            </a:r>
            <a:br>
              <a:rPr lang="nl-NL" sz="2700" dirty="0">
                <a:solidFill>
                  <a:srgbClr val="002060"/>
                </a:solidFill>
              </a:rPr>
            </a:br>
            <a:r>
              <a:rPr lang="nl-NL" sz="2700" b="1" dirty="0">
                <a:solidFill>
                  <a:srgbClr val="002060"/>
                </a:solidFill>
              </a:rPr>
              <a:t>Nummers 2, 4, 6 de politie, de meester, de juf</a:t>
            </a:r>
            <a:br>
              <a:rPr lang="nl-NL" sz="2700" dirty="0">
                <a:solidFill>
                  <a:srgbClr val="002060"/>
                </a:solidFill>
              </a:rPr>
            </a:br>
            <a:br>
              <a:rPr lang="nl-NL" sz="2700" dirty="0">
                <a:solidFill>
                  <a:srgbClr val="002060"/>
                </a:solidFill>
              </a:rPr>
            </a:br>
            <a:r>
              <a:rPr lang="nl-NL" sz="2700" b="1" dirty="0">
                <a:solidFill>
                  <a:srgbClr val="002060"/>
                </a:solidFill>
              </a:rPr>
              <a:t>2.</a:t>
            </a:r>
            <a:r>
              <a:rPr lang="nl-NL" sz="2700" dirty="0">
                <a:solidFill>
                  <a:srgbClr val="002060"/>
                </a:solidFill>
              </a:rPr>
              <a:t> Dit respect is meer: Het is: je wilt er goed voor zorgen. Goed mee omgaan. Respect voor mensen die hulp nodig hebben. Dit respect is niet verplicht, maar dat doe je vrijwillig, vanuit je hart.</a:t>
            </a:r>
            <a:br>
              <a:rPr lang="nl-NL" sz="2700" dirty="0">
                <a:solidFill>
                  <a:srgbClr val="002060"/>
                </a:solidFill>
              </a:rPr>
            </a:br>
            <a:r>
              <a:rPr lang="nl-NL" sz="2700" b="1" dirty="0">
                <a:solidFill>
                  <a:srgbClr val="002060"/>
                </a:solidFill>
              </a:rPr>
              <a:t>Nummers 1, 3, 5 het konijntje, het meisje met handicap, de oude vrouw.</a:t>
            </a:r>
            <a:br>
              <a:rPr lang="nl-NL" sz="2700" b="1" dirty="0">
                <a:solidFill>
                  <a:srgbClr val="002060"/>
                </a:solidFill>
              </a:rPr>
            </a:br>
            <a:br>
              <a:rPr lang="nl-NL" sz="3100" dirty="0">
                <a:solidFill>
                  <a:srgbClr val="002060"/>
                </a:solidFill>
              </a:rPr>
            </a:br>
            <a:br>
              <a:rPr lang="nl-NL" sz="2800"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585" y="953792"/>
            <a:ext cx="9556830" cy="4918397"/>
          </a:xfrm>
          <a:prstGeom prst="rect">
            <a:avLst/>
          </a:prstGeom>
        </p:spPr>
      </p:pic>
      <p:sp>
        <p:nvSpPr>
          <p:cNvPr id="2" name="Titel 1"/>
          <p:cNvSpPr>
            <a:spLocks noGrp="1"/>
          </p:cNvSpPr>
          <p:nvPr>
            <p:ph type="ctrTitle"/>
          </p:nvPr>
        </p:nvSpPr>
        <p:spPr>
          <a:xfrm>
            <a:off x="5480721" y="2844233"/>
            <a:ext cx="4977114" cy="2236747"/>
          </a:xfrm>
        </p:spPr>
        <p:txBody>
          <a:bodyPr>
            <a:normAutofit fontScale="90000"/>
          </a:bodyPr>
          <a:lstStyle/>
          <a:p>
            <a:r>
              <a:rPr lang="nl-NL" dirty="0">
                <a:solidFill>
                  <a:schemeClr val="bg1"/>
                </a:solidFill>
                <a:cs typeface="Arial" panose="020B0604020202020204" pitchFamily="34" charset="0"/>
              </a:rPr>
              <a:t>Respect, </a:t>
            </a: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laat het </a:t>
            </a: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a:t>
            </a:r>
            <a:r>
              <a:rPr lang="nl-NL" b="1" dirty="0">
                <a:solidFill>
                  <a:schemeClr val="bg1"/>
                </a:solidFill>
                <a:cs typeface="Arial" panose="020B0604020202020204" pitchFamily="34" charset="0"/>
              </a:rPr>
              <a:t>NIET)</a:t>
            </a:r>
            <a:r>
              <a:rPr lang="nl-NL" dirty="0">
                <a:solidFill>
                  <a:schemeClr val="bg1"/>
                </a:solidFill>
                <a:cs typeface="Arial" panose="020B0604020202020204" pitchFamily="34" charset="0"/>
              </a:rPr>
              <a:t> horen</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lum contrast="20000"/>
          </a:blip>
          <a:srcRect l="29278" t="13315" r="26942" b="9479"/>
          <a:stretch>
            <a:fillRect/>
          </a:stretch>
        </p:blipFill>
        <p:spPr bwMode="auto">
          <a:xfrm>
            <a:off x="1932927" y="1340470"/>
            <a:ext cx="3148469" cy="4145043"/>
          </a:xfrm>
          <a:prstGeom prst="rect">
            <a:avLst/>
          </a:prstGeom>
          <a:ln>
            <a:noFill/>
          </a:ln>
          <a:effectLst/>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020" y="453459"/>
            <a:ext cx="2074081" cy="2074081"/>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130" y="4641011"/>
            <a:ext cx="2336981" cy="1547871"/>
          </a:xfrm>
          <a:prstGeom prst="rect">
            <a:avLst/>
          </a:prstGeom>
        </p:spPr>
      </p:pic>
      <p:sp>
        <p:nvSpPr>
          <p:cNvPr id="9" name="Tekstvak 8"/>
          <p:cNvSpPr txBox="1"/>
          <p:nvPr/>
        </p:nvSpPr>
        <p:spPr>
          <a:xfrm>
            <a:off x="392667" y="5874589"/>
            <a:ext cx="301686" cy="369332"/>
          </a:xfrm>
          <a:prstGeom prst="rect">
            <a:avLst/>
          </a:prstGeom>
          <a:noFill/>
        </p:spPr>
        <p:txBody>
          <a:bodyPr wrap="none" rtlCol="0">
            <a:spAutoFit/>
          </a:bodyPr>
          <a:lstStyle/>
          <a:p>
            <a:r>
              <a:rPr lang="nl-NL" dirty="0"/>
              <a:t>9</a:t>
            </a:r>
          </a:p>
        </p:txBody>
      </p:sp>
    </p:spTree>
    <p:extLst>
      <p:ext uri="{BB962C8B-B14F-4D97-AF65-F5344CB8AC3E}">
        <p14:creationId xmlns:p14="http://schemas.microsoft.com/office/powerpoint/2010/main" val="404107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932" y="506471"/>
            <a:ext cx="10734136" cy="5645421"/>
          </a:xfrm>
        </p:spPr>
        <p:txBody>
          <a:bodyPr anchor="t">
            <a:noAutofit/>
          </a:bodyPr>
          <a:lstStyle/>
          <a:p>
            <a:pPr algn="l"/>
            <a:r>
              <a:rPr lang="nl-NL" sz="2400" dirty="0">
                <a:solidFill>
                  <a:srgbClr val="002060"/>
                </a:solidFill>
              </a:rPr>
              <a:t>Dia 9-17</a:t>
            </a:r>
            <a:br>
              <a:rPr lang="nl-NL" sz="2400" b="1" dirty="0">
                <a:solidFill>
                  <a:srgbClr val="002060"/>
                </a:solidFill>
              </a:rPr>
            </a:br>
            <a:br>
              <a:rPr lang="nl-NL" sz="2400" b="1" dirty="0">
                <a:solidFill>
                  <a:srgbClr val="002060"/>
                </a:solidFill>
              </a:rPr>
            </a:br>
            <a:r>
              <a:rPr lang="nl-NL" sz="2400" b="1" dirty="0">
                <a:solidFill>
                  <a:srgbClr val="002060"/>
                </a:solidFill>
              </a:rPr>
              <a:t>Respect… laat het (NIET) horen.</a:t>
            </a:r>
            <a:br>
              <a:rPr lang="nl-NL" sz="2400" b="1" dirty="0">
                <a:solidFill>
                  <a:srgbClr val="002060"/>
                </a:solidFill>
              </a:rPr>
            </a:br>
            <a:br>
              <a:rPr lang="nl-NL" sz="2400" b="1" dirty="0">
                <a:solidFill>
                  <a:srgbClr val="002060"/>
                </a:solidFill>
              </a:rPr>
            </a:br>
            <a:r>
              <a:rPr lang="nl-NL" sz="2400" dirty="0">
                <a:solidFill>
                  <a:srgbClr val="002060"/>
                </a:solidFill>
              </a:rPr>
              <a:t>In de komende dia’s (met foto’s die we kennen uit het memoryspel) maken we de koppeling tussen </a:t>
            </a:r>
            <a:r>
              <a:rPr lang="nl-NL" sz="2400" b="1" dirty="0">
                <a:solidFill>
                  <a:srgbClr val="002060"/>
                </a:solidFill>
              </a:rPr>
              <a:t>respect en taalgebruik</a:t>
            </a:r>
            <a:r>
              <a:rPr lang="nl-NL" sz="2400" dirty="0">
                <a:solidFill>
                  <a:srgbClr val="002060"/>
                </a:solidFill>
              </a:rPr>
              <a:t>.</a:t>
            </a:r>
            <a:br>
              <a:rPr lang="nl-NL" sz="2400" dirty="0">
                <a:solidFill>
                  <a:srgbClr val="002060"/>
                </a:solidFill>
              </a:rPr>
            </a:br>
            <a:br>
              <a:rPr lang="nl-NL" sz="2400" dirty="0">
                <a:solidFill>
                  <a:srgbClr val="002060"/>
                </a:solidFill>
              </a:rPr>
            </a:br>
            <a:r>
              <a:rPr lang="nl-NL" sz="2400" dirty="0">
                <a:solidFill>
                  <a:srgbClr val="002060"/>
                </a:solidFill>
              </a:rPr>
              <a:t>Er komt nu (helaas) een nieuw aspect aan de orde, de scheldwoorden. </a:t>
            </a:r>
            <a:br>
              <a:rPr lang="nl-NL" sz="2400" dirty="0">
                <a:solidFill>
                  <a:srgbClr val="002060"/>
                </a:solidFill>
              </a:rPr>
            </a:br>
            <a:r>
              <a:rPr lang="nl-NL" sz="2400" dirty="0">
                <a:solidFill>
                  <a:srgbClr val="002060"/>
                </a:solidFill>
              </a:rPr>
              <a:t>Soms is het dus: respect, laat het maar NIET horen. Wie respect heeft, scheldt niet. De foto met vinger voor de mond (</a:t>
            </a:r>
            <a:r>
              <a:rPr lang="nl-NL" sz="2400" dirty="0" err="1">
                <a:solidFill>
                  <a:srgbClr val="002060"/>
                </a:solidFill>
              </a:rPr>
              <a:t>ssst</a:t>
            </a:r>
            <a:r>
              <a:rPr lang="nl-NL" sz="2400" dirty="0">
                <a:solidFill>
                  <a:srgbClr val="002060"/>
                </a:solidFill>
              </a:rPr>
              <a:t>) benadrukt dit.</a:t>
            </a:r>
            <a:br>
              <a:rPr lang="nl-NL" sz="2400" dirty="0">
                <a:solidFill>
                  <a:srgbClr val="002060"/>
                </a:solidFill>
              </a:rPr>
            </a:br>
            <a:br>
              <a:rPr lang="nl-NL" sz="2400" dirty="0">
                <a:solidFill>
                  <a:srgbClr val="002060"/>
                </a:solidFill>
              </a:rPr>
            </a:br>
            <a:r>
              <a:rPr lang="nl-NL" sz="2400" dirty="0">
                <a:solidFill>
                  <a:srgbClr val="002060"/>
                </a:solidFill>
              </a:rPr>
              <a:t>Scheldwoorden hebben vaak te maken met kwetsbare gebieden. Denk aan handicap, ziekte, afkomst, huidskleur, geloof. Deze onderwerpen vragen juist om veel respect in plaats van ze te gebruiken als scheldwoord.</a:t>
            </a:r>
            <a:br>
              <a:rPr lang="nl-NL" sz="2400" dirty="0">
                <a:solidFill>
                  <a:srgbClr val="002060"/>
                </a:solidFill>
              </a:rPr>
            </a:br>
            <a:br>
              <a:rPr lang="nl-NL" sz="2400" dirty="0">
                <a:solidFill>
                  <a:srgbClr val="002060"/>
                </a:solidFill>
              </a:rPr>
            </a:br>
            <a:r>
              <a:rPr lang="nl-NL" sz="2400" dirty="0">
                <a:solidFill>
                  <a:srgbClr val="002060"/>
                </a:solidFill>
              </a:rPr>
              <a:t>We kijken niet alleen wat niet moet, maar hoe het wel kan. Dit benadrukken we in de dia met het </a:t>
            </a:r>
            <a:r>
              <a:rPr lang="nl-NL" sz="2400" dirty="0" err="1">
                <a:solidFill>
                  <a:srgbClr val="002060"/>
                </a:solidFill>
              </a:rPr>
              <a:t>klassetaallogo</a:t>
            </a:r>
            <a:r>
              <a:rPr lang="nl-NL" sz="2400" dirty="0">
                <a:solidFill>
                  <a:srgbClr val="002060"/>
                </a:solidFill>
              </a:rPr>
              <a:t>.</a:t>
            </a:r>
            <a:br>
              <a:rPr lang="nl-NL" sz="2400" dirty="0">
                <a:solidFill>
                  <a:srgbClr val="002060"/>
                </a:solidFill>
              </a:rPr>
            </a:br>
            <a:br>
              <a:rPr lang="nl-NL" sz="2400" dirty="0">
                <a:solidFill>
                  <a:srgbClr val="002060"/>
                </a:solidFill>
              </a:rPr>
            </a:br>
            <a:endParaRPr lang="nl-NL" sz="24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4206" y="506471"/>
            <a:ext cx="828135" cy="82813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3462" y="418334"/>
            <a:ext cx="1275655" cy="844915"/>
          </a:xfrm>
          <a:prstGeom prst="rect">
            <a:avLst/>
          </a:prstGeom>
        </p:spPr>
      </p:pic>
    </p:spTree>
    <p:extLst>
      <p:ext uri="{BB962C8B-B14F-4D97-AF65-F5344CB8AC3E}">
        <p14:creationId xmlns:p14="http://schemas.microsoft.com/office/powerpoint/2010/main" val="116161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702076"/>
            <a:ext cx="9144000" cy="2387600"/>
          </a:xfrm>
        </p:spPr>
        <p:txBody>
          <a:bodyPr>
            <a:normAutofit fontScale="90000"/>
          </a:bodyPr>
          <a:lstStyle/>
          <a:p>
            <a:r>
              <a:rPr lang="nl-NL" dirty="0">
                <a:solidFill>
                  <a:srgbClr val="002060"/>
                </a:solidFill>
              </a:rPr>
              <a:t>In de volgende dia’s zien we een aantal foto’s van het memoryspel terugkomen.</a:t>
            </a:r>
            <a:br>
              <a:rPr lang="nl-NL" dirty="0">
                <a:solidFill>
                  <a:srgbClr val="002060"/>
                </a:solidFill>
              </a:rPr>
            </a:br>
            <a:br>
              <a:rPr lang="nl-NL" dirty="0">
                <a:solidFill>
                  <a:srgbClr val="002060"/>
                </a:solidFill>
              </a:rPr>
            </a:br>
            <a:r>
              <a:rPr lang="nl-NL" dirty="0">
                <a:solidFill>
                  <a:srgbClr val="002060"/>
                </a:solidFill>
              </a:rPr>
              <a:t>Wat hebben ze te maken met taalgebruik?</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392667" y="5874589"/>
            <a:ext cx="418704" cy="369332"/>
          </a:xfrm>
          <a:prstGeom prst="rect">
            <a:avLst/>
          </a:prstGeom>
          <a:noFill/>
        </p:spPr>
        <p:txBody>
          <a:bodyPr wrap="none" rtlCol="0">
            <a:spAutoFit/>
          </a:bodyPr>
          <a:lstStyle/>
          <a:p>
            <a:r>
              <a:rPr lang="nl-NL" dirty="0"/>
              <a:t>10</a:t>
            </a:r>
          </a:p>
        </p:txBody>
      </p:sp>
    </p:spTree>
    <p:extLst>
      <p:ext uri="{BB962C8B-B14F-4D97-AF65-F5344CB8AC3E}">
        <p14:creationId xmlns:p14="http://schemas.microsoft.com/office/powerpoint/2010/main" val="342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506630" y="1286840"/>
            <a:ext cx="8441803" cy="1762427"/>
          </a:xfrm>
        </p:spPr>
        <p:txBody>
          <a:bodyPr anchor="t">
            <a:normAutofit/>
          </a:bodyPr>
          <a:lstStyle/>
          <a:p>
            <a:pPr algn="l"/>
            <a:r>
              <a:rPr lang="nl-NL" sz="3600" dirty="0">
                <a:solidFill>
                  <a:schemeClr val="bg1"/>
                </a:solidFill>
              </a:rPr>
              <a:t>Niet schelden met ………… </a:t>
            </a:r>
          </a:p>
        </p:txBody>
      </p:sp>
      <p:sp>
        <p:nvSpPr>
          <p:cNvPr id="3" name="Ondertitel 2"/>
          <p:cNvSpPr>
            <a:spLocks noGrp="1"/>
          </p:cNvSpPr>
          <p:nvPr>
            <p:ph type="subTitle" idx="1"/>
          </p:nvPr>
        </p:nvSpPr>
        <p:spPr>
          <a:xfrm>
            <a:off x="1317585" y="5112499"/>
            <a:ext cx="9144000" cy="769188"/>
          </a:xfrm>
        </p:spPr>
        <p:txBody>
          <a:bodyPr/>
          <a:lstStyle/>
          <a:p>
            <a:r>
              <a:rPr lang="nl-NL" dirty="0">
                <a:solidFill>
                  <a:schemeClr val="bg1"/>
                </a:solidFill>
                <a:hlinkClick r:id="rId3"/>
              </a:rPr>
              <a:t>https://www.youtube.com/watch?v=th5ln_inrKU</a:t>
            </a:r>
            <a:endParaRPr lang="nl-NL" dirty="0">
              <a:solidFill>
                <a:schemeClr val="bg1"/>
              </a:solidFill>
            </a:endParaRP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5" y="2620048"/>
            <a:ext cx="3730906" cy="2180507"/>
          </a:xfrm>
          <a:prstGeom prst="rect">
            <a:avLst/>
          </a:prstGeom>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839" y="2589002"/>
            <a:ext cx="3270762" cy="2180507"/>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0985" y="339402"/>
            <a:ext cx="1657156" cy="1657156"/>
          </a:xfrm>
          <a:prstGeom prst="rect">
            <a:avLst/>
          </a:prstGeom>
        </p:spPr>
      </p:pic>
      <p:sp>
        <p:nvSpPr>
          <p:cNvPr id="9" name="Tekstvak 8"/>
          <p:cNvSpPr txBox="1"/>
          <p:nvPr/>
        </p:nvSpPr>
        <p:spPr>
          <a:xfrm>
            <a:off x="392667" y="5874589"/>
            <a:ext cx="418704" cy="369332"/>
          </a:xfrm>
          <a:prstGeom prst="rect">
            <a:avLst/>
          </a:prstGeom>
          <a:noFill/>
        </p:spPr>
        <p:txBody>
          <a:bodyPr wrap="none" rtlCol="0">
            <a:spAutoFit/>
          </a:bodyPr>
          <a:lstStyle/>
          <a:p>
            <a:r>
              <a:rPr lang="nl-NL" dirty="0"/>
              <a:t>11</a:t>
            </a:r>
          </a:p>
        </p:txBody>
      </p:sp>
    </p:spTree>
    <p:extLst>
      <p:ext uri="{BB962C8B-B14F-4D97-AF65-F5344CB8AC3E}">
        <p14:creationId xmlns:p14="http://schemas.microsoft.com/office/powerpoint/2010/main" val="291673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9546" y="362309"/>
            <a:ext cx="10259683" cy="7013275"/>
          </a:xfrm>
        </p:spPr>
        <p:txBody>
          <a:bodyPr anchor="t">
            <a:normAutofit/>
          </a:bodyPr>
          <a:lstStyle/>
          <a:p>
            <a:pPr algn="l"/>
            <a:r>
              <a:rPr lang="nl-NL" sz="2400" dirty="0">
                <a:solidFill>
                  <a:srgbClr val="002060"/>
                </a:solidFill>
              </a:rPr>
              <a:t>Dia 11</a:t>
            </a:r>
            <a:br>
              <a:rPr lang="nl-NL" sz="2400" b="1" dirty="0">
                <a:solidFill>
                  <a:srgbClr val="002060"/>
                </a:solidFill>
              </a:rPr>
            </a:br>
            <a:br>
              <a:rPr lang="nl-NL" sz="2400" b="1" dirty="0">
                <a:solidFill>
                  <a:srgbClr val="002060"/>
                </a:solidFill>
              </a:rPr>
            </a:br>
            <a:r>
              <a:rPr lang="nl-NL" sz="2400" b="1" dirty="0">
                <a:solidFill>
                  <a:srgbClr val="002060"/>
                </a:solidFill>
              </a:rPr>
              <a:t>YouTube film Schelden met mongool?</a:t>
            </a:r>
            <a:br>
              <a:rPr lang="nl-NL" sz="2400" b="1" dirty="0">
                <a:solidFill>
                  <a:srgbClr val="002060"/>
                </a:solidFill>
              </a:rPr>
            </a:br>
            <a:br>
              <a:rPr lang="nl-NL" sz="2400" dirty="0">
                <a:solidFill>
                  <a:srgbClr val="002060"/>
                </a:solidFill>
              </a:rPr>
            </a:br>
            <a:r>
              <a:rPr lang="nl-NL" sz="2400" dirty="0">
                <a:solidFill>
                  <a:srgbClr val="002060"/>
                </a:solidFill>
              </a:rPr>
              <a:t>Deze video laat heel goed zien wat het scheldwoord ‘mongool’ losmaakt bij mensen met het Downsyndroom. </a:t>
            </a:r>
            <a:br>
              <a:rPr lang="nl-NL" sz="2400" dirty="0">
                <a:solidFill>
                  <a:srgbClr val="002060"/>
                </a:solidFill>
              </a:rPr>
            </a:br>
            <a:br>
              <a:rPr lang="nl-NL" sz="2400" dirty="0">
                <a:solidFill>
                  <a:srgbClr val="002060"/>
                </a:solidFill>
              </a:rPr>
            </a:br>
            <a:r>
              <a:rPr lang="nl-NL" sz="2400" dirty="0">
                <a:solidFill>
                  <a:srgbClr val="002060"/>
                </a:solidFill>
              </a:rPr>
              <a:t>Er is overigens verschil. De jongen/man heeft niet zoveel  moeite met het woord </a:t>
            </a:r>
            <a:r>
              <a:rPr lang="nl-NL" sz="2400" i="1" dirty="0">
                <a:solidFill>
                  <a:srgbClr val="002060"/>
                </a:solidFill>
              </a:rPr>
              <a:t>mongool</a:t>
            </a:r>
            <a:r>
              <a:rPr lang="nl-NL" sz="2400" dirty="0">
                <a:solidFill>
                  <a:srgbClr val="002060"/>
                </a:solidFill>
              </a:rPr>
              <a:t>. Hij noemt het een </a:t>
            </a:r>
            <a:r>
              <a:rPr lang="nl-NL" sz="2400" i="1" dirty="0">
                <a:solidFill>
                  <a:srgbClr val="002060"/>
                </a:solidFill>
              </a:rPr>
              <a:t>bijnaam  </a:t>
            </a:r>
            <a:r>
              <a:rPr lang="nl-NL" sz="2400" dirty="0">
                <a:solidFill>
                  <a:srgbClr val="002060"/>
                </a:solidFill>
              </a:rPr>
              <a:t>(synoniem). </a:t>
            </a:r>
            <a:br>
              <a:rPr lang="nl-NL" sz="2400" dirty="0">
                <a:solidFill>
                  <a:srgbClr val="002060"/>
                </a:solidFill>
              </a:rPr>
            </a:br>
            <a:br>
              <a:rPr lang="nl-NL" sz="2400" dirty="0">
                <a:solidFill>
                  <a:srgbClr val="002060"/>
                </a:solidFill>
              </a:rPr>
            </a:br>
            <a:r>
              <a:rPr lang="nl-NL" sz="2400" dirty="0">
                <a:solidFill>
                  <a:srgbClr val="002060"/>
                </a:solidFill>
              </a:rPr>
              <a:t>Bij het meisje/vrouw (Maud) ligt het woord ‘mongool’ heel gevoelig. Ze wordt razend als ze het woord hoort.</a:t>
            </a:r>
            <a:br>
              <a:rPr lang="nl-NL" sz="2400" dirty="0">
                <a:solidFill>
                  <a:srgbClr val="002060"/>
                </a:solidFill>
              </a:rPr>
            </a:br>
            <a:r>
              <a:rPr lang="nl-NL" sz="2400" dirty="0">
                <a:solidFill>
                  <a:srgbClr val="002060"/>
                </a:solidFill>
              </a:rPr>
              <a:t>Ze voelt goed aan dat er misbruik wordt gemaakt van de verstandelijke handicap waar zij mee te maken heeft.</a:t>
            </a:r>
            <a:br>
              <a:rPr lang="nl-NL" sz="2400" dirty="0">
                <a:solidFill>
                  <a:srgbClr val="002060"/>
                </a:solidFill>
              </a:rPr>
            </a:br>
            <a:br>
              <a:rPr lang="nl-NL" sz="2800" dirty="0">
                <a:solidFill>
                  <a:srgbClr val="002060"/>
                </a:solidFill>
              </a:rPr>
            </a:br>
            <a:br>
              <a:rPr lang="nl-NL" sz="2800"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9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0320" y="3052283"/>
            <a:ext cx="9930078" cy="2387600"/>
          </a:xfrm>
        </p:spPr>
        <p:txBody>
          <a:bodyPr>
            <a:noAutofit/>
          </a:bodyPr>
          <a:lstStyle/>
          <a:p>
            <a:pPr algn="l"/>
            <a:br>
              <a:rPr lang="nl-NL" sz="2800" dirty="0">
                <a:solidFill>
                  <a:srgbClr val="002060"/>
                </a:solidFill>
              </a:rPr>
            </a:br>
            <a:r>
              <a:rPr lang="nl-NL" sz="2400" dirty="0">
                <a:solidFill>
                  <a:srgbClr val="002060"/>
                </a:solidFill>
              </a:rPr>
              <a:t>Dia 1</a:t>
            </a:r>
            <a:br>
              <a:rPr lang="nl-NL" sz="2400" dirty="0">
                <a:solidFill>
                  <a:srgbClr val="002060"/>
                </a:solidFill>
              </a:rPr>
            </a:br>
            <a:br>
              <a:rPr lang="nl-NL" sz="2400" dirty="0">
                <a:solidFill>
                  <a:srgbClr val="002060"/>
                </a:solidFill>
              </a:rPr>
            </a:br>
            <a:r>
              <a:rPr lang="nl-NL" sz="2400" dirty="0">
                <a:solidFill>
                  <a:srgbClr val="002060"/>
                </a:solidFill>
              </a:rPr>
              <a:t>Wat houdt het woord KlasseTaal in?</a:t>
            </a:r>
            <a:br>
              <a:rPr lang="nl-NL" sz="2400" dirty="0">
                <a:solidFill>
                  <a:srgbClr val="002060"/>
                </a:solidFill>
              </a:rPr>
            </a:br>
            <a:r>
              <a:rPr lang="nl-NL" sz="2400" dirty="0">
                <a:solidFill>
                  <a:srgbClr val="002060"/>
                </a:solidFill>
              </a:rPr>
              <a:t>(In het logo is een spelfout gemaakt. </a:t>
            </a:r>
            <a:br>
              <a:rPr lang="nl-NL" sz="2400" dirty="0">
                <a:solidFill>
                  <a:srgbClr val="002060"/>
                </a:solidFill>
              </a:rPr>
            </a:br>
            <a:r>
              <a:rPr lang="nl-NL" sz="2400" dirty="0">
                <a:solidFill>
                  <a:srgbClr val="002060"/>
                </a:solidFill>
              </a:rPr>
              <a:t>Het moet zijn </a:t>
            </a:r>
            <a:r>
              <a:rPr lang="nl-NL" sz="2400" i="1" dirty="0">
                <a:solidFill>
                  <a:srgbClr val="002060"/>
                </a:solidFill>
              </a:rPr>
              <a:t>klassentaal, met </a:t>
            </a:r>
            <a:r>
              <a:rPr lang="nl-NL" sz="2400" i="1" dirty="0" err="1">
                <a:solidFill>
                  <a:srgbClr val="002060"/>
                </a:solidFill>
              </a:rPr>
              <a:t>tussen-n</a:t>
            </a:r>
            <a:r>
              <a:rPr lang="nl-NL" sz="2400" i="1" dirty="0">
                <a:solidFill>
                  <a:srgbClr val="002060"/>
                </a:solidFill>
              </a:rPr>
              <a:t>.</a:t>
            </a:r>
            <a:r>
              <a:rPr lang="nl-NL" sz="2400" dirty="0">
                <a:solidFill>
                  <a:srgbClr val="002060"/>
                </a:solidFill>
              </a:rPr>
              <a:t> </a:t>
            </a:r>
            <a:br>
              <a:rPr lang="nl-NL" sz="2400" dirty="0">
                <a:solidFill>
                  <a:srgbClr val="002060"/>
                </a:solidFill>
              </a:rPr>
            </a:br>
            <a:r>
              <a:rPr lang="nl-NL" sz="2400" dirty="0">
                <a:solidFill>
                  <a:srgbClr val="002060"/>
                </a:solidFill>
              </a:rPr>
              <a:t>Maar dit is met opzet zo gedaan).</a:t>
            </a:r>
            <a:br>
              <a:rPr lang="nl-NL" sz="2400" dirty="0">
                <a:solidFill>
                  <a:srgbClr val="002060"/>
                </a:solidFill>
              </a:rPr>
            </a:br>
            <a:br>
              <a:rPr lang="nl-NL" sz="2400" dirty="0">
                <a:solidFill>
                  <a:srgbClr val="002060"/>
                </a:solidFill>
              </a:rPr>
            </a:br>
            <a:r>
              <a:rPr lang="nl-NL" sz="2400" dirty="0">
                <a:solidFill>
                  <a:srgbClr val="002060"/>
                </a:solidFill>
              </a:rPr>
              <a:t>Het woord KlasseTaal vat twee dingen samen. </a:t>
            </a:r>
            <a:br>
              <a:rPr lang="nl-NL" sz="2400" dirty="0">
                <a:solidFill>
                  <a:srgbClr val="002060"/>
                </a:solidFill>
              </a:rPr>
            </a:br>
            <a:r>
              <a:rPr lang="nl-NL" sz="2400" dirty="0">
                <a:solidFill>
                  <a:srgbClr val="002060"/>
                </a:solidFill>
              </a:rPr>
              <a:t>1. Klasse betekent: goed gedaan.</a:t>
            </a:r>
            <a:br>
              <a:rPr lang="nl-NL" sz="2400" dirty="0">
                <a:solidFill>
                  <a:srgbClr val="002060"/>
                </a:solidFill>
              </a:rPr>
            </a:br>
            <a:r>
              <a:rPr lang="nl-NL" sz="2400" i="1" dirty="0">
                <a:solidFill>
                  <a:srgbClr val="002060"/>
                </a:solidFill>
              </a:rPr>
              <a:t>Klasse</a:t>
            </a:r>
            <a:r>
              <a:rPr lang="nl-NL" sz="2400" dirty="0">
                <a:solidFill>
                  <a:srgbClr val="002060"/>
                </a:solidFill>
              </a:rPr>
              <a:t>Taal is dus goede taal. Taal van goede klasse. </a:t>
            </a:r>
            <a:br>
              <a:rPr lang="nl-NL" sz="2400" dirty="0">
                <a:solidFill>
                  <a:srgbClr val="002060"/>
                </a:solidFill>
              </a:rPr>
            </a:br>
            <a:r>
              <a:rPr lang="nl-NL" sz="2400" dirty="0">
                <a:solidFill>
                  <a:srgbClr val="002060"/>
                </a:solidFill>
              </a:rPr>
              <a:t>2. Daarnaast horen we het woord </a:t>
            </a:r>
            <a:r>
              <a:rPr lang="nl-NL" sz="2400" i="1" dirty="0">
                <a:solidFill>
                  <a:srgbClr val="002060"/>
                </a:solidFill>
              </a:rPr>
              <a:t>klas </a:t>
            </a:r>
            <a:r>
              <a:rPr lang="nl-NL" sz="2400" dirty="0">
                <a:solidFill>
                  <a:srgbClr val="002060"/>
                </a:solidFill>
              </a:rPr>
              <a:t>erin. </a:t>
            </a:r>
            <a:br>
              <a:rPr lang="nl-NL" sz="2400" dirty="0">
                <a:solidFill>
                  <a:srgbClr val="002060"/>
                </a:solidFill>
              </a:rPr>
            </a:br>
            <a:r>
              <a:rPr lang="nl-NL" sz="2400" dirty="0">
                <a:solidFill>
                  <a:srgbClr val="002060"/>
                </a:solidFill>
              </a:rPr>
              <a:t>Hoe is ons taalgebruik in de klas, op school en daarbuiten?</a:t>
            </a:r>
            <a:br>
              <a:rPr lang="nl-NL" sz="2400" dirty="0">
                <a:solidFill>
                  <a:srgbClr val="002060"/>
                </a:solidFill>
              </a:rPr>
            </a:br>
            <a:endParaRPr lang="nl-NL" sz="24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605" y="638353"/>
            <a:ext cx="2608638" cy="1727800"/>
          </a:xfrm>
          <a:prstGeom prst="rect">
            <a:avLst/>
          </a:prstGeom>
        </p:spPr>
      </p:pic>
    </p:spTree>
    <p:extLst>
      <p:ext uri="{BB962C8B-B14F-4D97-AF65-F5344CB8AC3E}">
        <p14:creationId xmlns:p14="http://schemas.microsoft.com/office/powerpoint/2010/main" val="197521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9546" y="362309"/>
            <a:ext cx="10259683" cy="7013275"/>
          </a:xfrm>
        </p:spPr>
        <p:txBody>
          <a:bodyPr anchor="t">
            <a:normAutofit/>
          </a:bodyPr>
          <a:lstStyle/>
          <a:p>
            <a:pPr algn="l"/>
            <a:r>
              <a:rPr lang="nl-NL" sz="2400" dirty="0">
                <a:solidFill>
                  <a:srgbClr val="002060"/>
                </a:solidFill>
              </a:rPr>
              <a:t>Dia 12</a:t>
            </a:r>
            <a:br>
              <a:rPr lang="nl-NL" sz="2400" b="1" dirty="0">
                <a:solidFill>
                  <a:srgbClr val="002060"/>
                </a:solidFill>
              </a:rPr>
            </a:br>
            <a:br>
              <a:rPr lang="nl-NL" sz="2400" b="1" dirty="0">
                <a:solidFill>
                  <a:srgbClr val="002060"/>
                </a:solidFill>
              </a:rPr>
            </a:br>
            <a:r>
              <a:rPr lang="nl-NL" sz="2400" b="1" dirty="0">
                <a:solidFill>
                  <a:srgbClr val="002060"/>
                </a:solidFill>
              </a:rPr>
              <a:t>Foto van dokter met oude vrouw?</a:t>
            </a:r>
            <a:br>
              <a:rPr lang="nl-NL" sz="2400" b="1" dirty="0">
                <a:solidFill>
                  <a:srgbClr val="002060"/>
                </a:solidFill>
              </a:rPr>
            </a:br>
            <a:br>
              <a:rPr lang="nl-NL" sz="2400" dirty="0">
                <a:solidFill>
                  <a:srgbClr val="002060"/>
                </a:solidFill>
              </a:rPr>
            </a:br>
            <a:r>
              <a:rPr lang="nl-NL" sz="2400" dirty="0">
                <a:solidFill>
                  <a:srgbClr val="002060"/>
                </a:solidFill>
              </a:rPr>
              <a:t>Deze foto laat heel mooi zien wat respect is.</a:t>
            </a:r>
            <a:br>
              <a:rPr lang="nl-NL" sz="2400" dirty="0">
                <a:solidFill>
                  <a:srgbClr val="002060"/>
                </a:solidFill>
              </a:rPr>
            </a:br>
            <a:r>
              <a:rPr lang="nl-NL" sz="2400" dirty="0">
                <a:solidFill>
                  <a:srgbClr val="002060"/>
                </a:solidFill>
              </a:rPr>
              <a:t>De oude vrouw heeft respect (waardering) voor de dokter. Ze verwacht veel (hulp) van de dokter.</a:t>
            </a:r>
            <a:br>
              <a:rPr lang="nl-NL" sz="2800" dirty="0">
                <a:solidFill>
                  <a:srgbClr val="002060"/>
                </a:solidFill>
              </a:rPr>
            </a:br>
            <a:br>
              <a:rPr lang="nl-NL" sz="2800" dirty="0">
                <a:solidFill>
                  <a:srgbClr val="002060"/>
                </a:solidFill>
              </a:rPr>
            </a:br>
            <a:r>
              <a:rPr lang="nl-NL" sz="2400" dirty="0">
                <a:solidFill>
                  <a:srgbClr val="002060"/>
                </a:solidFill>
              </a:rPr>
              <a:t>Maar de dokter heeft op haar beurt respect voor de oude vrouw.</a:t>
            </a:r>
            <a:br>
              <a:rPr lang="nl-NL" sz="2400" dirty="0">
                <a:solidFill>
                  <a:srgbClr val="002060"/>
                </a:solidFill>
              </a:rPr>
            </a:br>
            <a:r>
              <a:rPr lang="nl-NL" sz="2400" dirty="0">
                <a:solidFill>
                  <a:srgbClr val="002060"/>
                </a:solidFill>
              </a:rPr>
              <a:t>Ze doet heel vriendelijk naar de oude vrouw.</a:t>
            </a:r>
            <a:br>
              <a:rPr lang="nl-NL" sz="2400" dirty="0">
                <a:solidFill>
                  <a:srgbClr val="002060"/>
                </a:solidFill>
              </a:rPr>
            </a:br>
            <a:br>
              <a:rPr lang="nl-NL" sz="2400" dirty="0">
                <a:solidFill>
                  <a:srgbClr val="002060"/>
                </a:solidFill>
              </a:rPr>
            </a:br>
            <a:r>
              <a:rPr lang="nl-NL" sz="2400" dirty="0">
                <a:solidFill>
                  <a:srgbClr val="002060"/>
                </a:solidFill>
              </a:rPr>
              <a:t>Laat de leerlingen bedenken wat de dokter zegt.</a:t>
            </a:r>
            <a:br>
              <a:rPr lang="nl-NL" sz="2400" dirty="0">
                <a:solidFill>
                  <a:srgbClr val="002060"/>
                </a:solidFill>
              </a:rPr>
            </a:br>
            <a:r>
              <a:rPr lang="nl-NL" sz="2400" dirty="0">
                <a:solidFill>
                  <a:srgbClr val="002060"/>
                </a:solidFill>
              </a:rPr>
              <a:t>(bijv. Hoe gaat met u? Of: We gaan u helpen hoor. Etc.)</a:t>
            </a:r>
            <a:br>
              <a:rPr lang="nl-NL" sz="2400" dirty="0">
                <a:solidFill>
                  <a:srgbClr val="002060"/>
                </a:solidFill>
              </a:rPr>
            </a:br>
            <a:r>
              <a:rPr lang="nl-NL" sz="2400" dirty="0">
                <a:solidFill>
                  <a:srgbClr val="002060"/>
                </a:solidFill>
              </a:rPr>
              <a:t>Dat is echt KlasseTaal (vandaar het logo bij de foto).</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37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395364"/>
            <a:ext cx="9556830" cy="5623916"/>
          </a:xfrm>
          <a:prstGeom prst="rect">
            <a:avLst/>
          </a:prstGeom>
        </p:spPr>
      </p:pic>
      <p:sp>
        <p:nvSpPr>
          <p:cNvPr id="2" name="Titel 1"/>
          <p:cNvSpPr>
            <a:spLocks noGrp="1"/>
          </p:cNvSpPr>
          <p:nvPr>
            <p:ph type="ctrTitle"/>
          </p:nvPr>
        </p:nvSpPr>
        <p:spPr>
          <a:xfrm>
            <a:off x="1524000" y="715250"/>
            <a:ext cx="8441803" cy="1762427"/>
          </a:xfrm>
        </p:spPr>
        <p:txBody>
          <a:bodyPr anchor="t">
            <a:normAutofit/>
          </a:bodyPr>
          <a:lstStyle/>
          <a:p>
            <a:pPr algn="l"/>
            <a:r>
              <a:rPr lang="nl-NL" sz="3600" dirty="0">
                <a:solidFill>
                  <a:schemeClr val="bg1"/>
                </a:solidFill>
              </a:rPr>
              <a:t>Wat zegt de dokter?</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667" y="1729906"/>
            <a:ext cx="6123084" cy="3744264"/>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143" y="715250"/>
            <a:ext cx="2138363" cy="1416319"/>
          </a:xfrm>
          <a:prstGeom prst="rect">
            <a:avLst/>
          </a:prstGeom>
        </p:spPr>
      </p:pic>
      <p:sp>
        <p:nvSpPr>
          <p:cNvPr id="14" name="Tekstvak 13"/>
          <p:cNvSpPr txBox="1"/>
          <p:nvPr/>
        </p:nvSpPr>
        <p:spPr>
          <a:xfrm>
            <a:off x="392667" y="5874589"/>
            <a:ext cx="418704" cy="369332"/>
          </a:xfrm>
          <a:prstGeom prst="rect">
            <a:avLst/>
          </a:prstGeom>
          <a:noFill/>
        </p:spPr>
        <p:txBody>
          <a:bodyPr wrap="none" rtlCol="0">
            <a:spAutoFit/>
          </a:bodyPr>
          <a:lstStyle/>
          <a:p>
            <a:r>
              <a:rPr lang="nl-NL" dirty="0"/>
              <a:t>12</a:t>
            </a:r>
          </a:p>
        </p:txBody>
      </p:sp>
    </p:spTree>
    <p:extLst>
      <p:ext uri="{BB962C8B-B14F-4D97-AF65-F5344CB8AC3E}">
        <p14:creationId xmlns:p14="http://schemas.microsoft.com/office/powerpoint/2010/main" val="78116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9546" y="362309"/>
            <a:ext cx="10259683" cy="7013275"/>
          </a:xfrm>
        </p:spPr>
        <p:txBody>
          <a:bodyPr anchor="t">
            <a:normAutofit/>
          </a:bodyPr>
          <a:lstStyle/>
          <a:p>
            <a:pPr algn="l"/>
            <a:r>
              <a:rPr lang="nl-NL" sz="2400" dirty="0">
                <a:solidFill>
                  <a:srgbClr val="002060"/>
                </a:solidFill>
              </a:rPr>
              <a:t>Dia 13 - 17</a:t>
            </a:r>
            <a:br>
              <a:rPr lang="nl-NL" sz="2400" b="1" dirty="0">
                <a:solidFill>
                  <a:srgbClr val="002060"/>
                </a:solidFill>
              </a:rPr>
            </a:br>
            <a:br>
              <a:rPr lang="nl-NL" sz="2400" b="1" dirty="0">
                <a:solidFill>
                  <a:srgbClr val="002060"/>
                </a:solidFill>
              </a:rPr>
            </a:br>
            <a:r>
              <a:rPr lang="nl-NL" sz="2400" b="1" dirty="0">
                <a:solidFill>
                  <a:srgbClr val="002060"/>
                </a:solidFill>
              </a:rPr>
              <a:t>Het terugkerende fotootje met vinger voor de mond symboliseert:</a:t>
            </a:r>
            <a:br>
              <a:rPr lang="nl-NL" sz="2400" b="1" dirty="0">
                <a:solidFill>
                  <a:srgbClr val="002060"/>
                </a:solidFill>
              </a:rPr>
            </a:br>
            <a:r>
              <a:rPr lang="nl-NL" sz="2400" b="1" dirty="0">
                <a:solidFill>
                  <a:srgbClr val="002060"/>
                </a:solidFill>
              </a:rPr>
              <a:t>Respect betekent ook: stil zijn, niet schelden met gevoelige dingen.</a:t>
            </a:r>
            <a:br>
              <a:rPr lang="nl-NL" sz="2400" b="1" dirty="0">
                <a:solidFill>
                  <a:srgbClr val="002060"/>
                </a:solidFill>
              </a:rPr>
            </a:br>
            <a:br>
              <a:rPr lang="nl-NL" sz="2400" dirty="0">
                <a:solidFill>
                  <a:srgbClr val="002060"/>
                </a:solidFill>
              </a:rPr>
            </a:br>
            <a:r>
              <a:rPr lang="nl-NL" sz="2400" dirty="0">
                <a:solidFill>
                  <a:srgbClr val="002060"/>
                </a:solidFill>
              </a:rPr>
              <a:t>Dia’s 13, 14. Iedereen is anders. Niet schelden met uiterlijk of afkomst (discriminerende opmerkingen).</a:t>
            </a:r>
            <a:br>
              <a:rPr lang="nl-NL" sz="2400" dirty="0">
                <a:solidFill>
                  <a:srgbClr val="002060"/>
                </a:solidFill>
              </a:rPr>
            </a:br>
            <a:br>
              <a:rPr lang="nl-NL" sz="2400" dirty="0">
                <a:solidFill>
                  <a:srgbClr val="002060"/>
                </a:solidFill>
              </a:rPr>
            </a:br>
            <a:r>
              <a:rPr lang="nl-NL" sz="2400" dirty="0">
                <a:solidFill>
                  <a:srgbClr val="002060"/>
                </a:solidFill>
              </a:rPr>
              <a:t>Dia 15. Respect voor geloof. Respect voor God en voor Zijn naam.</a:t>
            </a:r>
            <a:br>
              <a:rPr lang="nl-NL" sz="2400" dirty="0">
                <a:solidFill>
                  <a:srgbClr val="002060"/>
                </a:solidFill>
              </a:rPr>
            </a:br>
            <a:r>
              <a:rPr lang="nl-NL" sz="2400" dirty="0">
                <a:solidFill>
                  <a:srgbClr val="002060"/>
                </a:solidFill>
              </a:rPr>
              <a:t>Vloeken met Gods naam is kwetsend voor gelovigen.</a:t>
            </a:r>
            <a:br>
              <a:rPr lang="nl-NL" sz="2400" dirty="0">
                <a:solidFill>
                  <a:srgbClr val="002060"/>
                </a:solidFill>
              </a:rPr>
            </a:br>
            <a:br>
              <a:rPr lang="nl-NL" sz="2400" dirty="0">
                <a:solidFill>
                  <a:srgbClr val="002060"/>
                </a:solidFill>
              </a:rPr>
            </a:br>
            <a:r>
              <a:rPr lang="nl-NL" sz="2400" dirty="0">
                <a:solidFill>
                  <a:srgbClr val="002060"/>
                </a:solidFill>
              </a:rPr>
              <a:t>Dia 16. Hier zie je een afbeelding van Mozes met de Tien Geboden.</a:t>
            </a:r>
            <a:br>
              <a:rPr lang="nl-NL" sz="2400" dirty="0">
                <a:solidFill>
                  <a:srgbClr val="002060"/>
                </a:solidFill>
              </a:rPr>
            </a:br>
            <a:r>
              <a:rPr lang="nl-NL" sz="2400" dirty="0">
                <a:solidFill>
                  <a:srgbClr val="002060"/>
                </a:solidFill>
              </a:rPr>
              <a:t>In het derde gebod staat: Gebruik de naam van God niet verkeerd.</a:t>
            </a:r>
            <a:br>
              <a:rPr lang="nl-NL" sz="2400" dirty="0">
                <a:solidFill>
                  <a:srgbClr val="002060"/>
                </a:solidFill>
              </a:rPr>
            </a:br>
            <a:br>
              <a:rPr lang="nl-NL" sz="2400" dirty="0">
                <a:solidFill>
                  <a:srgbClr val="002060"/>
                </a:solidFill>
              </a:rPr>
            </a:br>
            <a:r>
              <a:rPr lang="nl-NL" sz="2400" dirty="0">
                <a:solidFill>
                  <a:srgbClr val="002060"/>
                </a:solidFill>
              </a:rPr>
              <a:t>Dia 17. Zingen. Gods naam mag je wel gebruiken, maar dan op een positieve manier. Door God te loven. Dat is nog eens klasse-taal.</a:t>
            </a:r>
            <a:br>
              <a:rPr lang="nl-NL" sz="2800" dirty="0">
                <a:solidFill>
                  <a:srgbClr val="002060"/>
                </a:solidFill>
              </a:rPr>
            </a:br>
            <a:br>
              <a:rPr lang="nl-NL" sz="2800"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41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50980"/>
            <a:ext cx="9556830" cy="4918397"/>
          </a:xfrm>
          <a:prstGeom prst="rect">
            <a:avLst/>
          </a:prstGeom>
        </p:spPr>
      </p:pic>
      <p:sp>
        <p:nvSpPr>
          <p:cNvPr id="2" name="Titel 1"/>
          <p:cNvSpPr>
            <a:spLocks noGrp="1"/>
          </p:cNvSpPr>
          <p:nvPr>
            <p:ph type="ctrTitle"/>
          </p:nvPr>
        </p:nvSpPr>
        <p:spPr>
          <a:xfrm>
            <a:off x="1524000" y="1173145"/>
            <a:ext cx="8441803" cy="1762427"/>
          </a:xfrm>
        </p:spPr>
        <p:txBody>
          <a:bodyPr anchor="t">
            <a:normAutofit/>
          </a:bodyPr>
          <a:lstStyle/>
          <a:p>
            <a:pPr algn="l"/>
            <a:r>
              <a:rPr lang="nl-NL" sz="3600" dirty="0">
                <a:solidFill>
                  <a:schemeClr val="bg1"/>
                </a:solidFill>
              </a:rPr>
              <a:t>Niet schelden met uiterlijk </a:t>
            </a:r>
            <a:br>
              <a:rPr lang="nl-NL" sz="3600" dirty="0">
                <a:solidFill>
                  <a:schemeClr val="bg1"/>
                </a:solidFill>
              </a:rPr>
            </a:br>
            <a:r>
              <a:rPr lang="nl-NL" sz="3600" dirty="0">
                <a:solidFill>
                  <a:schemeClr val="bg1"/>
                </a:solidFill>
              </a:rPr>
              <a:t>of afkomst </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348" y="339402"/>
            <a:ext cx="1657156" cy="1657156"/>
          </a:xfrm>
          <a:prstGeom prst="rect">
            <a:avLst/>
          </a:prstGeom>
        </p:spPr>
      </p:pic>
      <p:sp>
        <p:nvSpPr>
          <p:cNvPr id="13" name="Tekstvak 12"/>
          <p:cNvSpPr txBox="1"/>
          <p:nvPr/>
        </p:nvSpPr>
        <p:spPr>
          <a:xfrm>
            <a:off x="392667" y="5874589"/>
            <a:ext cx="418704" cy="369332"/>
          </a:xfrm>
          <a:prstGeom prst="rect">
            <a:avLst/>
          </a:prstGeom>
          <a:noFill/>
        </p:spPr>
        <p:txBody>
          <a:bodyPr wrap="none" rtlCol="0">
            <a:spAutoFit/>
          </a:bodyPr>
          <a:lstStyle/>
          <a:p>
            <a:r>
              <a:rPr lang="nl-NL" dirty="0"/>
              <a:t>13</a:t>
            </a:r>
          </a:p>
        </p:txBody>
      </p:sp>
      <p:pic>
        <p:nvPicPr>
          <p:cNvPr id="4" name="Afbeelding 3">
            <a:extLst>
              <a:ext uri="{FF2B5EF4-FFF2-40B4-BE49-F238E27FC236}">
                <a16:creationId xmlns:a16="http://schemas.microsoft.com/office/drawing/2014/main" id="{003ACDB8-0EDA-418B-8BBB-09FFD88237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471" y="2265169"/>
            <a:ext cx="5060004" cy="3181870"/>
          </a:xfrm>
          <a:prstGeom prst="rect">
            <a:avLst/>
          </a:prstGeom>
        </p:spPr>
      </p:pic>
    </p:spTree>
    <p:extLst>
      <p:ext uri="{BB962C8B-B14F-4D97-AF65-F5344CB8AC3E}">
        <p14:creationId xmlns:p14="http://schemas.microsoft.com/office/powerpoint/2010/main" val="349317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05" y="603763"/>
            <a:ext cx="9902142" cy="4918397"/>
          </a:xfrm>
          <a:prstGeom prst="rect">
            <a:avLst/>
          </a:prstGeom>
        </p:spPr>
      </p:pic>
      <p:sp>
        <p:nvSpPr>
          <p:cNvPr id="2" name="Titel 1"/>
          <p:cNvSpPr>
            <a:spLocks noGrp="1"/>
          </p:cNvSpPr>
          <p:nvPr>
            <p:ph type="ctrTitle"/>
          </p:nvPr>
        </p:nvSpPr>
        <p:spPr>
          <a:xfrm>
            <a:off x="1356650" y="133723"/>
            <a:ext cx="8441803" cy="1318689"/>
          </a:xfrm>
        </p:spPr>
        <p:txBody>
          <a:bodyPr>
            <a:normAutofit/>
          </a:bodyPr>
          <a:lstStyle/>
          <a:p>
            <a:pPr algn="l"/>
            <a:r>
              <a:rPr lang="nl-NL" sz="3600" dirty="0">
                <a:solidFill>
                  <a:schemeClr val="bg1"/>
                </a:solidFill>
              </a:rPr>
              <a:t>Iedereen is anders.</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061" y="4422499"/>
            <a:ext cx="2522280" cy="1670601"/>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58" y="1651615"/>
            <a:ext cx="6247917" cy="3361380"/>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8309" y="867404"/>
            <a:ext cx="2368010" cy="1568423"/>
          </a:xfrm>
          <a:prstGeom prst="rect">
            <a:avLst/>
          </a:prstGeom>
        </p:spPr>
      </p:pic>
      <p:sp>
        <p:nvSpPr>
          <p:cNvPr id="13" name="Tekstvak 12"/>
          <p:cNvSpPr txBox="1"/>
          <p:nvPr/>
        </p:nvSpPr>
        <p:spPr>
          <a:xfrm>
            <a:off x="392667" y="5874589"/>
            <a:ext cx="418704" cy="369332"/>
          </a:xfrm>
          <a:prstGeom prst="rect">
            <a:avLst/>
          </a:prstGeom>
          <a:noFill/>
        </p:spPr>
        <p:txBody>
          <a:bodyPr wrap="none" rtlCol="0">
            <a:spAutoFit/>
          </a:bodyPr>
          <a:lstStyle/>
          <a:p>
            <a:r>
              <a:rPr lang="nl-NL" dirty="0"/>
              <a:t>14</a:t>
            </a:r>
          </a:p>
        </p:txBody>
      </p:sp>
    </p:spTree>
    <p:extLst>
      <p:ext uri="{BB962C8B-B14F-4D97-AF65-F5344CB8AC3E}">
        <p14:creationId xmlns:p14="http://schemas.microsoft.com/office/powerpoint/2010/main" val="410809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524000" y="1115344"/>
            <a:ext cx="8441803" cy="1762427"/>
          </a:xfrm>
        </p:spPr>
        <p:txBody>
          <a:bodyPr anchor="t">
            <a:normAutofit/>
          </a:bodyPr>
          <a:lstStyle/>
          <a:p>
            <a:pPr algn="l"/>
            <a:r>
              <a:rPr lang="nl-NL" sz="3600" dirty="0">
                <a:solidFill>
                  <a:schemeClr val="bg1"/>
                </a:solidFill>
              </a:rPr>
              <a:t>Eerbied voor God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333" y="339402"/>
            <a:ext cx="1657156" cy="1657156"/>
          </a:xfrm>
          <a:prstGeom prst="rect">
            <a:avLst/>
          </a:prstGeom>
        </p:spPr>
      </p:pic>
      <p:sp>
        <p:nvSpPr>
          <p:cNvPr id="10" name="Tekstvak 9"/>
          <p:cNvSpPr txBox="1"/>
          <p:nvPr/>
        </p:nvSpPr>
        <p:spPr>
          <a:xfrm>
            <a:off x="392667" y="5874589"/>
            <a:ext cx="418704" cy="369332"/>
          </a:xfrm>
          <a:prstGeom prst="rect">
            <a:avLst/>
          </a:prstGeom>
          <a:noFill/>
        </p:spPr>
        <p:txBody>
          <a:bodyPr wrap="none" rtlCol="0">
            <a:spAutoFit/>
          </a:bodyPr>
          <a:lstStyle/>
          <a:p>
            <a:r>
              <a:rPr lang="nl-NL" dirty="0"/>
              <a:t>15</a:t>
            </a:r>
          </a:p>
        </p:txBody>
      </p:sp>
      <p:pic>
        <p:nvPicPr>
          <p:cNvPr id="8" name="Afbeelding 7">
            <a:extLst>
              <a:ext uri="{FF2B5EF4-FFF2-40B4-BE49-F238E27FC236}">
                <a16:creationId xmlns:a16="http://schemas.microsoft.com/office/drawing/2014/main" id="{968C9A5A-D9F1-42D1-A17D-F25C3D170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257" y="1793314"/>
            <a:ext cx="5519763" cy="3617447"/>
          </a:xfrm>
          <a:prstGeom prst="rect">
            <a:avLst/>
          </a:prstGeom>
        </p:spPr>
      </p:pic>
    </p:spTree>
    <p:extLst>
      <p:ext uri="{BB962C8B-B14F-4D97-AF65-F5344CB8AC3E}">
        <p14:creationId xmlns:p14="http://schemas.microsoft.com/office/powerpoint/2010/main" val="403454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524000" y="1038436"/>
            <a:ext cx="8441803" cy="1762427"/>
          </a:xfrm>
        </p:spPr>
        <p:txBody>
          <a:bodyPr>
            <a:normAutofit/>
          </a:bodyPr>
          <a:lstStyle/>
          <a:p>
            <a:pPr algn="l"/>
            <a:r>
              <a:rPr lang="nl-NL" sz="3600" dirty="0">
                <a:solidFill>
                  <a:schemeClr val="bg1"/>
                </a:solidFill>
              </a:rPr>
              <a:t>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a:xfrm>
            <a:off x="1837214" y="4941653"/>
            <a:ext cx="9144000" cy="1655762"/>
          </a:xfrm>
        </p:spPr>
        <p:txBody>
          <a:bodyPr>
            <a:normAutofit/>
          </a:bodyPr>
          <a:lstStyle/>
          <a:p>
            <a:pPr algn="l"/>
            <a:r>
              <a:rPr lang="nl-NL" sz="3200" dirty="0">
                <a:solidFill>
                  <a:schemeClr val="bg1"/>
                </a:solidFill>
                <a:latin typeface="+mj-lt"/>
              </a:rPr>
              <a:t>Gebruik Gods naam niet verkeerd.</a:t>
            </a:r>
          </a:p>
        </p:txBody>
      </p:sp>
      <p:pic>
        <p:nvPicPr>
          <p:cNvPr id="10" name="Picture 2" descr="http://www.jeshua.nl/images/stories/bijbel/moses_10geboden.jpg"/>
          <p:cNvPicPr>
            <a:picLocks noChangeAspect="1" noChangeArrowheads="1"/>
          </p:cNvPicPr>
          <p:nvPr/>
        </p:nvPicPr>
        <p:blipFill rotWithShape="1">
          <a:blip r:embed="rId4"/>
          <a:srcRect l="464" t="4911" r="2678" b="9141"/>
          <a:stretch/>
        </p:blipFill>
        <p:spPr bwMode="auto">
          <a:xfrm>
            <a:off x="1837214" y="1361657"/>
            <a:ext cx="5211955" cy="35023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333" y="339402"/>
            <a:ext cx="1657156" cy="1657156"/>
          </a:xfrm>
          <a:prstGeom prst="rect">
            <a:avLst/>
          </a:prstGeom>
        </p:spPr>
      </p:pic>
      <p:sp>
        <p:nvSpPr>
          <p:cNvPr id="8" name="Tekstvak 7"/>
          <p:cNvSpPr txBox="1"/>
          <p:nvPr/>
        </p:nvSpPr>
        <p:spPr>
          <a:xfrm>
            <a:off x="392667" y="5874589"/>
            <a:ext cx="418704" cy="369332"/>
          </a:xfrm>
          <a:prstGeom prst="rect">
            <a:avLst/>
          </a:prstGeom>
          <a:noFill/>
        </p:spPr>
        <p:txBody>
          <a:bodyPr wrap="none" rtlCol="0">
            <a:spAutoFit/>
          </a:bodyPr>
          <a:lstStyle/>
          <a:p>
            <a:r>
              <a:rPr lang="nl-NL" dirty="0"/>
              <a:t>16</a:t>
            </a:r>
          </a:p>
        </p:txBody>
      </p:sp>
    </p:spTree>
    <p:extLst>
      <p:ext uri="{BB962C8B-B14F-4D97-AF65-F5344CB8AC3E}">
        <p14:creationId xmlns:p14="http://schemas.microsoft.com/office/powerpoint/2010/main" val="407345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67" y="485201"/>
            <a:ext cx="9556830" cy="5454156"/>
          </a:xfrm>
          <a:prstGeom prst="rect">
            <a:avLst/>
          </a:prstGeom>
        </p:spPr>
      </p:pic>
      <p:sp>
        <p:nvSpPr>
          <p:cNvPr id="2" name="Titel 1"/>
          <p:cNvSpPr>
            <a:spLocks noGrp="1"/>
          </p:cNvSpPr>
          <p:nvPr>
            <p:ph type="ctrTitle"/>
          </p:nvPr>
        </p:nvSpPr>
        <p:spPr>
          <a:xfrm>
            <a:off x="1524000" y="1038436"/>
            <a:ext cx="8441803" cy="1762427"/>
          </a:xfrm>
        </p:spPr>
        <p:txBody>
          <a:bodyPr>
            <a:normAutofit/>
          </a:bodyPr>
          <a:lstStyle/>
          <a:p>
            <a:pPr algn="l"/>
            <a:r>
              <a:rPr lang="nl-NL" sz="3600" dirty="0">
                <a:solidFill>
                  <a:schemeClr val="bg1"/>
                </a:solidFill>
              </a:rPr>
              <a:t>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a:xfrm>
            <a:off x="1647645" y="758996"/>
            <a:ext cx="6607836" cy="1655762"/>
          </a:xfrm>
        </p:spPr>
        <p:txBody>
          <a:bodyPr>
            <a:normAutofit/>
          </a:bodyPr>
          <a:lstStyle/>
          <a:p>
            <a:pPr algn="l"/>
            <a:r>
              <a:rPr lang="nl-NL" sz="3600" dirty="0">
                <a:solidFill>
                  <a:schemeClr val="bg1"/>
                </a:solidFill>
                <a:latin typeface="+mj-lt"/>
              </a:rPr>
              <a:t>Niet vloeken, maar zingen.                              </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009" y="1773000"/>
            <a:ext cx="5518946" cy="368283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912" y="780137"/>
            <a:ext cx="2138363" cy="1416319"/>
          </a:xfrm>
          <a:prstGeom prst="rect">
            <a:avLst/>
          </a:prstGeom>
        </p:spPr>
      </p:pic>
      <p:sp>
        <p:nvSpPr>
          <p:cNvPr id="10" name="Tekstvak 9"/>
          <p:cNvSpPr txBox="1"/>
          <p:nvPr/>
        </p:nvSpPr>
        <p:spPr>
          <a:xfrm>
            <a:off x="392667" y="5874589"/>
            <a:ext cx="418704" cy="369332"/>
          </a:xfrm>
          <a:prstGeom prst="rect">
            <a:avLst/>
          </a:prstGeom>
          <a:noFill/>
        </p:spPr>
        <p:txBody>
          <a:bodyPr wrap="none" rtlCol="0">
            <a:spAutoFit/>
          </a:bodyPr>
          <a:lstStyle/>
          <a:p>
            <a:r>
              <a:rPr lang="nl-NL" dirty="0"/>
              <a:t>17</a:t>
            </a:r>
          </a:p>
        </p:txBody>
      </p:sp>
    </p:spTree>
    <p:extLst>
      <p:ext uri="{BB962C8B-B14F-4D97-AF65-F5344CB8AC3E}">
        <p14:creationId xmlns:p14="http://schemas.microsoft.com/office/powerpoint/2010/main" val="233532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7237" y="368449"/>
            <a:ext cx="10673751" cy="5645421"/>
          </a:xfrm>
        </p:spPr>
        <p:txBody>
          <a:bodyPr anchor="t">
            <a:normAutofit/>
          </a:bodyPr>
          <a:lstStyle/>
          <a:p>
            <a:pPr algn="l"/>
            <a:r>
              <a:rPr lang="nl-NL" sz="2800" dirty="0">
                <a:solidFill>
                  <a:srgbClr val="002060"/>
                </a:solidFill>
              </a:rPr>
              <a:t>Dia 18</a:t>
            </a:r>
            <a:br>
              <a:rPr lang="nl-NL" sz="2800" b="1" dirty="0">
                <a:solidFill>
                  <a:srgbClr val="002060"/>
                </a:solidFill>
              </a:rPr>
            </a:br>
            <a:br>
              <a:rPr lang="nl-NL" sz="2800" b="1" dirty="0">
                <a:solidFill>
                  <a:srgbClr val="002060"/>
                </a:solidFill>
              </a:rPr>
            </a:br>
            <a:r>
              <a:rPr lang="nl-NL" sz="2800" b="1" dirty="0" err="1">
                <a:solidFill>
                  <a:srgbClr val="002060"/>
                </a:solidFill>
              </a:rPr>
              <a:t>KlasseTaallied</a:t>
            </a:r>
            <a:r>
              <a:rPr lang="nl-NL" sz="2800" b="1" dirty="0">
                <a:solidFill>
                  <a:srgbClr val="002060"/>
                </a:solidFill>
              </a:rPr>
              <a:t>.</a:t>
            </a:r>
            <a:br>
              <a:rPr lang="nl-NL" sz="2800" b="1" dirty="0">
                <a:solidFill>
                  <a:srgbClr val="002060"/>
                </a:solidFill>
              </a:rPr>
            </a:br>
            <a:br>
              <a:rPr lang="nl-NL" sz="2800" b="1" dirty="0">
                <a:solidFill>
                  <a:srgbClr val="002060"/>
                </a:solidFill>
              </a:rPr>
            </a:br>
            <a:r>
              <a:rPr lang="nl-NL" sz="2800" dirty="0">
                <a:solidFill>
                  <a:srgbClr val="002060"/>
                </a:solidFill>
              </a:rPr>
              <a:t>Als afsluiting van de les leren we het KlasseTaal-lied</a:t>
            </a:r>
            <a:br>
              <a:rPr lang="nl-NL" sz="2800" dirty="0">
                <a:solidFill>
                  <a:srgbClr val="002060"/>
                </a:solidFill>
              </a:rPr>
            </a:br>
            <a:br>
              <a:rPr lang="nl-NL" sz="2800" dirty="0">
                <a:solidFill>
                  <a:srgbClr val="002060"/>
                </a:solidFill>
              </a:rPr>
            </a:br>
            <a:r>
              <a:rPr lang="nl-NL" sz="2800" dirty="0">
                <a:solidFill>
                  <a:srgbClr val="002060"/>
                </a:solidFill>
              </a:rPr>
              <a:t>-paar keer rappen/dreunen</a:t>
            </a:r>
            <a:br>
              <a:rPr lang="nl-NL" sz="2800" dirty="0">
                <a:solidFill>
                  <a:srgbClr val="002060"/>
                </a:solidFill>
              </a:rPr>
            </a:br>
            <a:r>
              <a:rPr lang="nl-NL" sz="2800" dirty="0">
                <a:solidFill>
                  <a:srgbClr val="002060"/>
                </a:solidFill>
              </a:rPr>
              <a:t>-gebaren erbij maken (bedenken)</a:t>
            </a:r>
            <a:br>
              <a:rPr lang="nl-NL" sz="2800" dirty="0">
                <a:solidFill>
                  <a:srgbClr val="002060"/>
                </a:solidFill>
              </a:rPr>
            </a:br>
            <a:r>
              <a:rPr lang="nl-NL" sz="2800" dirty="0">
                <a:solidFill>
                  <a:srgbClr val="002060"/>
                </a:solidFill>
              </a:rPr>
              <a:t>-zingen op de wijs van </a:t>
            </a:r>
            <a:r>
              <a:rPr lang="nl-NL" sz="2800" i="1" dirty="0">
                <a:solidFill>
                  <a:srgbClr val="002060"/>
                </a:solidFill>
              </a:rPr>
              <a:t>Altijd is Kortjakje ziek</a:t>
            </a:r>
            <a:br>
              <a:rPr lang="nl-NL" sz="2800"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5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7608" y="1911672"/>
            <a:ext cx="9144000" cy="2387600"/>
          </a:xfrm>
        </p:spPr>
        <p:txBody>
          <a:bodyPr>
            <a:noAutofit/>
          </a:bodyPr>
          <a:lstStyle/>
          <a:p>
            <a:pPr algn="l"/>
            <a:r>
              <a:rPr lang="nl-NL" sz="4400" b="1" dirty="0">
                <a:solidFill>
                  <a:srgbClr val="002060"/>
                </a:solidFill>
              </a:rPr>
              <a:t>KlasseTaal, KlasseTaal</a:t>
            </a:r>
            <a:br>
              <a:rPr lang="nl-NL" sz="4400" b="1" dirty="0">
                <a:solidFill>
                  <a:srgbClr val="002060"/>
                </a:solidFill>
              </a:rPr>
            </a:br>
            <a:r>
              <a:rPr lang="nl-NL" sz="4400" b="1" dirty="0">
                <a:solidFill>
                  <a:srgbClr val="002060"/>
                </a:solidFill>
              </a:rPr>
              <a:t>weg met al die grove taal</a:t>
            </a:r>
            <a:br>
              <a:rPr lang="nl-NL" sz="4400" b="1" dirty="0">
                <a:solidFill>
                  <a:srgbClr val="002060"/>
                </a:solidFill>
              </a:rPr>
            </a:br>
            <a:r>
              <a:rPr lang="nl-NL" sz="4400" b="1" dirty="0">
                <a:solidFill>
                  <a:srgbClr val="FF3399"/>
                </a:solidFill>
              </a:rPr>
              <a:t>Toon respect en laat het horen </a:t>
            </a:r>
            <a:br>
              <a:rPr lang="nl-NL" sz="4400" b="1" dirty="0">
                <a:solidFill>
                  <a:srgbClr val="FF3399"/>
                </a:solidFill>
              </a:rPr>
            </a:br>
            <a:r>
              <a:rPr lang="nl-NL" sz="4400" b="1" dirty="0">
                <a:solidFill>
                  <a:srgbClr val="FF3399"/>
                </a:solidFill>
              </a:rPr>
              <a:t>Wees voorzichtig met je woorden  </a:t>
            </a:r>
            <a:br>
              <a:rPr lang="nl-NL" sz="4400" b="1" dirty="0">
                <a:solidFill>
                  <a:srgbClr val="FF0066"/>
                </a:solidFill>
              </a:rPr>
            </a:br>
            <a:r>
              <a:rPr lang="nl-NL" sz="4400" b="1" dirty="0">
                <a:solidFill>
                  <a:srgbClr val="002060"/>
                </a:solidFill>
              </a:rPr>
              <a:t>KlasseTaal, KlasseTaal </a:t>
            </a:r>
            <a:br>
              <a:rPr lang="nl-NL" sz="4400" b="1" dirty="0">
                <a:solidFill>
                  <a:srgbClr val="002060"/>
                </a:solidFill>
              </a:rPr>
            </a:br>
            <a:r>
              <a:rPr lang="nl-NL" sz="4400" b="1" dirty="0">
                <a:solidFill>
                  <a:srgbClr val="002060"/>
                </a:solidFill>
              </a:rPr>
              <a:t>dat is goed voor allemaal!</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479" y="3831221"/>
            <a:ext cx="3542258" cy="2346172"/>
          </a:xfrm>
          <a:prstGeom prst="rect">
            <a:avLst/>
          </a:prstGeom>
        </p:spPr>
      </p:pic>
      <p:sp>
        <p:nvSpPr>
          <p:cNvPr id="5" name="Tekstvak 4"/>
          <p:cNvSpPr txBox="1"/>
          <p:nvPr/>
        </p:nvSpPr>
        <p:spPr>
          <a:xfrm>
            <a:off x="392667" y="5874589"/>
            <a:ext cx="418704" cy="369332"/>
          </a:xfrm>
          <a:prstGeom prst="rect">
            <a:avLst/>
          </a:prstGeom>
          <a:noFill/>
        </p:spPr>
        <p:txBody>
          <a:bodyPr wrap="none" rtlCol="0">
            <a:spAutoFit/>
          </a:bodyPr>
          <a:lstStyle/>
          <a:p>
            <a:r>
              <a:rPr lang="nl-NL" dirty="0"/>
              <a:t>18</a:t>
            </a:r>
          </a:p>
        </p:txBody>
      </p:sp>
    </p:spTree>
    <p:extLst>
      <p:ext uri="{BB962C8B-B14F-4D97-AF65-F5344CB8AC3E}">
        <p14:creationId xmlns:p14="http://schemas.microsoft.com/office/powerpoint/2010/main" val="31427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lum contrast="20000"/>
          </a:blip>
          <a:srcRect l="29278" t="13315" r="26942" b="9479"/>
          <a:stretch>
            <a:fillRect/>
          </a:stretch>
        </p:blipFill>
        <p:spPr bwMode="auto">
          <a:xfrm>
            <a:off x="3848754" y="273182"/>
            <a:ext cx="4260077" cy="5608505"/>
          </a:xfrm>
          <a:prstGeom prst="rect">
            <a:avLst/>
          </a:prstGeom>
          <a:ln>
            <a:noFill/>
          </a:ln>
          <a:effectLst/>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542" y="4882551"/>
            <a:ext cx="1984085" cy="1314135"/>
          </a:xfrm>
          <a:prstGeom prst="rect">
            <a:avLst/>
          </a:prstGeom>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2</a:t>
            </a:r>
          </a:p>
        </p:txBody>
      </p:sp>
    </p:spTree>
    <p:extLst>
      <p:ext uri="{BB962C8B-B14F-4D97-AF65-F5344CB8AC3E}">
        <p14:creationId xmlns:p14="http://schemas.microsoft.com/office/powerpoint/2010/main" val="294535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430" y="3222642"/>
            <a:ext cx="4873505" cy="3282934"/>
          </a:xfrm>
          <a:prstGeom prst="rect">
            <a:avLst/>
          </a:prstGeom>
        </p:spPr>
      </p:pic>
      <p:sp>
        <p:nvSpPr>
          <p:cNvPr id="3" name="Ondertitel 2"/>
          <p:cNvSpPr>
            <a:spLocks noGrp="1"/>
          </p:cNvSpPr>
          <p:nvPr>
            <p:ph type="subTitle" idx="1"/>
          </p:nvPr>
        </p:nvSpPr>
        <p:spPr>
          <a:xfrm>
            <a:off x="811371" y="3548902"/>
            <a:ext cx="9144000" cy="1655762"/>
          </a:xfrm>
        </p:spPr>
        <p:txBody>
          <a:bodyPr>
            <a:normAutofit lnSpcReduction="10000"/>
          </a:bodyPr>
          <a:lstStyle/>
          <a:p>
            <a:pPr algn="l"/>
            <a:r>
              <a:rPr lang="nl-NL" sz="6000" dirty="0">
                <a:solidFill>
                  <a:srgbClr val="002060"/>
                </a:solidFill>
                <a:latin typeface="+mj-lt"/>
              </a:rPr>
              <a:t>Bedankt voor jullie belangstelling!</a:t>
            </a:r>
          </a:p>
          <a:p>
            <a:pPr algn="l"/>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1" y="351388"/>
            <a:ext cx="4160132" cy="275541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392667" y="5874589"/>
            <a:ext cx="418704" cy="369332"/>
          </a:xfrm>
          <a:prstGeom prst="rect">
            <a:avLst/>
          </a:prstGeom>
          <a:noFill/>
        </p:spPr>
        <p:txBody>
          <a:bodyPr wrap="none" rtlCol="0">
            <a:spAutoFit/>
          </a:bodyPr>
          <a:lstStyle/>
          <a:p>
            <a:r>
              <a:rPr lang="nl-NL" dirty="0"/>
              <a:t>19</a:t>
            </a:r>
          </a:p>
        </p:txBody>
      </p:sp>
    </p:spTree>
    <p:extLst>
      <p:ext uri="{BB962C8B-B14F-4D97-AF65-F5344CB8AC3E}">
        <p14:creationId xmlns:p14="http://schemas.microsoft.com/office/powerpoint/2010/main" val="3937117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16145" y="107477"/>
            <a:ext cx="9930078" cy="2387600"/>
          </a:xfrm>
        </p:spPr>
        <p:txBody>
          <a:bodyPr anchor="t">
            <a:noAutofit/>
          </a:bodyPr>
          <a:lstStyle/>
          <a:p>
            <a:br>
              <a:rPr lang="nl-NL" sz="2800" dirty="0">
                <a:solidFill>
                  <a:srgbClr val="002060"/>
                </a:solidFill>
              </a:rPr>
            </a:br>
            <a:r>
              <a:rPr lang="nl-NL" sz="4800" dirty="0">
                <a:solidFill>
                  <a:srgbClr val="002060"/>
                </a:solidFill>
              </a:rPr>
              <a:t>Respect betekent voor mij ……………..</a:t>
            </a:r>
            <a:br>
              <a:rPr lang="nl-NL" dirty="0">
                <a:solidFill>
                  <a:srgbClr val="002060"/>
                </a:solidFill>
              </a:rPr>
            </a:br>
            <a:br>
              <a:rPr lang="nl-NL" dirty="0">
                <a:solidFill>
                  <a:srgbClr val="002060"/>
                </a:solidFill>
              </a:rPr>
            </a:br>
            <a:br>
              <a:rPr lang="nl-NL" dirty="0">
                <a:solidFill>
                  <a:srgbClr val="002060"/>
                </a:solidFill>
              </a:rPr>
            </a:br>
            <a:br>
              <a:rPr lang="nl-NL" sz="2800" u="sng" dirty="0">
                <a:solidFill>
                  <a:srgbClr val="002060"/>
                </a:solidFill>
              </a:rPr>
            </a:br>
            <a:br>
              <a:rPr lang="nl-NL" sz="2800" u="sng"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r>
              <a:rPr lang="nl-NL" sz="2800" dirty="0">
                <a:hlinkClick r:id="rId2"/>
              </a:rPr>
              <a:t>https://www.youtube.com/watch?v=EgHPpJODDPY</a:t>
            </a:r>
            <a:endParaRPr lang="nl-NL" sz="2800" dirty="0">
              <a:solidFill>
                <a:srgbClr val="002060"/>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hlinkClick r:id="rId2"/>
            <a:extLst>
              <a:ext uri="{FF2B5EF4-FFF2-40B4-BE49-F238E27FC236}">
                <a16:creationId xmlns:a16="http://schemas.microsoft.com/office/drawing/2014/main" id="{D7B945AD-0180-4E89-9A75-034C8088CC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77" r="3958"/>
          <a:stretch/>
        </p:blipFill>
        <p:spPr>
          <a:xfrm>
            <a:off x="3327662" y="1689047"/>
            <a:ext cx="5159977" cy="305342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895" y="3435391"/>
            <a:ext cx="2800785" cy="1855066"/>
          </a:xfrm>
          <a:prstGeom prst="rect">
            <a:avLst/>
          </a:prstGeom>
        </p:spPr>
      </p:pic>
    </p:spTree>
    <p:extLst>
      <p:ext uri="{BB962C8B-B14F-4D97-AF65-F5344CB8AC3E}">
        <p14:creationId xmlns:p14="http://schemas.microsoft.com/office/powerpoint/2010/main" val="286745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9714" y="359822"/>
            <a:ext cx="9144000" cy="5645421"/>
          </a:xfrm>
        </p:spPr>
        <p:txBody>
          <a:bodyPr anchor="t">
            <a:normAutofit fontScale="90000"/>
          </a:bodyPr>
          <a:lstStyle/>
          <a:p>
            <a:r>
              <a:rPr lang="nl-NL" sz="3100" b="1" dirty="0">
                <a:solidFill>
                  <a:srgbClr val="002060"/>
                </a:solidFill>
              </a:rPr>
              <a:t>Lesbrief groep 5-6</a:t>
            </a: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r>
              <a:rPr lang="nl-NL" sz="2200" b="1" dirty="0">
                <a:solidFill>
                  <a:srgbClr val="002060"/>
                </a:solidFill>
              </a:rPr>
              <a:t>Download hier de lesbrief groep 5-6</a:t>
            </a:r>
            <a:br>
              <a:rPr lang="nl-NL" sz="2200" b="1" dirty="0">
                <a:solidFill>
                  <a:srgbClr val="002060"/>
                </a:solidFill>
              </a:rPr>
            </a:br>
            <a:r>
              <a:rPr lang="nl-NL" sz="2200" dirty="0">
                <a:hlinkClick r:id="rId2"/>
              </a:rPr>
              <a:t>https://www.klassetaal.nl/wat-doen-wij/basisonderwijs/informatie-voor-leraren-po/lesbrief-gr-5-6</a:t>
            </a:r>
            <a:br>
              <a:rPr lang="nl-NL" sz="3100" b="1" dirty="0">
                <a:solidFill>
                  <a:srgbClr val="002060"/>
                </a:solidFill>
              </a:rPr>
            </a:br>
            <a:br>
              <a:rPr lang="nl-NL" sz="3100" b="1"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21" y="1043795"/>
            <a:ext cx="2826185" cy="4019463"/>
          </a:xfrm>
          <a:prstGeom prst="rect">
            <a:avLst/>
          </a:prstGeom>
        </p:spPr>
      </p:pic>
      <p:sp>
        <p:nvSpPr>
          <p:cNvPr id="5" name="Tekstvak 4"/>
          <p:cNvSpPr txBox="1"/>
          <p:nvPr/>
        </p:nvSpPr>
        <p:spPr>
          <a:xfrm>
            <a:off x="392667" y="5874589"/>
            <a:ext cx="418704" cy="369332"/>
          </a:xfrm>
          <a:prstGeom prst="rect">
            <a:avLst/>
          </a:prstGeom>
          <a:noFill/>
        </p:spPr>
        <p:txBody>
          <a:bodyPr wrap="none" rtlCol="0">
            <a:spAutoFit/>
          </a:bodyPr>
          <a:lstStyle/>
          <a:p>
            <a:r>
              <a:rPr lang="nl-NL" dirty="0"/>
              <a:t>20</a:t>
            </a:r>
          </a:p>
        </p:txBody>
      </p:sp>
    </p:spTree>
    <p:extLst>
      <p:ext uri="{BB962C8B-B14F-4D97-AF65-F5344CB8AC3E}">
        <p14:creationId xmlns:p14="http://schemas.microsoft.com/office/powerpoint/2010/main" val="338514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63283" y="221800"/>
            <a:ext cx="9144000" cy="5645421"/>
          </a:xfrm>
        </p:spPr>
        <p:txBody>
          <a:bodyPr anchor="ctr">
            <a:normAutofit/>
          </a:bodyPr>
          <a:lstStyle/>
          <a:p>
            <a:r>
              <a:rPr lang="nl-NL" sz="5400" dirty="0">
                <a:solidFill>
                  <a:srgbClr val="002060"/>
                </a:solidFill>
              </a:rPr>
              <a:t> EXTRA</a:t>
            </a:r>
            <a:br>
              <a:rPr lang="nl-NL" sz="5400" dirty="0">
                <a:solidFill>
                  <a:srgbClr val="002060"/>
                </a:solidFill>
              </a:rPr>
            </a:br>
            <a:br>
              <a:rPr lang="nl-NL" sz="5400" dirty="0">
                <a:solidFill>
                  <a:srgbClr val="002060"/>
                </a:solidFill>
              </a:rPr>
            </a:br>
            <a:r>
              <a:rPr lang="nl-NL" sz="3200" dirty="0">
                <a:solidFill>
                  <a:srgbClr val="002060"/>
                </a:solidFill>
              </a:rPr>
              <a:t>Woorden hebben gewicht. Lelijke woorden zijn heel zwaar. Die drukken je naar beneden.</a:t>
            </a:r>
            <a:br>
              <a:rPr lang="nl-NL" sz="3200" dirty="0">
                <a:solidFill>
                  <a:srgbClr val="002060"/>
                </a:solidFill>
              </a:rPr>
            </a:br>
            <a:r>
              <a:rPr lang="nl-NL" sz="3200" dirty="0">
                <a:solidFill>
                  <a:srgbClr val="002060"/>
                </a:solidFill>
              </a:rPr>
              <a:t>Als je iets vervelends zegt, gaat de weegschaal naar beneden (naar de kant met de sombere </a:t>
            </a:r>
            <a:r>
              <a:rPr lang="nl-NL" sz="3200" dirty="0" err="1">
                <a:solidFill>
                  <a:srgbClr val="002060"/>
                </a:solidFill>
              </a:rPr>
              <a:t>smiley</a:t>
            </a:r>
            <a:r>
              <a:rPr lang="nl-NL" sz="3200" dirty="0">
                <a:solidFill>
                  <a:srgbClr val="002060"/>
                </a:solidFill>
              </a:rPr>
              <a:t>).</a:t>
            </a:r>
            <a:br>
              <a:rPr lang="nl-NL" sz="3200" dirty="0">
                <a:solidFill>
                  <a:srgbClr val="002060"/>
                </a:solidFill>
              </a:rPr>
            </a:br>
            <a:br>
              <a:rPr lang="nl-NL" sz="3200" dirty="0">
                <a:solidFill>
                  <a:srgbClr val="002060"/>
                </a:solidFill>
              </a:rPr>
            </a:br>
            <a:r>
              <a:rPr lang="nl-NL" sz="3200" dirty="0">
                <a:solidFill>
                  <a:srgbClr val="002060"/>
                </a:solidFill>
              </a:rPr>
              <a:t>Wanneer gaat de weegschaal naar de positieve kant. Kijk wat er gebeurt.</a:t>
            </a:r>
            <a:br>
              <a:rPr lang="nl-NL" sz="3200" dirty="0">
                <a:solidFill>
                  <a:srgbClr val="002060"/>
                </a:solidFill>
              </a:rPr>
            </a:br>
            <a:r>
              <a:rPr lang="nl-NL" sz="3200" dirty="0">
                <a:solidFill>
                  <a:srgbClr val="002060"/>
                </a:solidFill>
              </a:rPr>
              <a:t> </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98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01913" y="16573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8040688" y="165735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2973388" y="4568826"/>
            <a:ext cx="1008062"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4345"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
        <p:nvSpPr>
          <p:cNvPr id="14346"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pic>
        <p:nvPicPr>
          <p:cNvPr id="11" name="Afbeelding 10"/>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9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sp>
        <p:nvSpPr>
          <p:cNvPr id="15362" name="Titel 1"/>
          <p:cNvSpPr>
            <a:spLocks noGrp="1"/>
          </p:cNvSpPr>
          <p:nvPr>
            <p:ph type="title"/>
          </p:nvPr>
        </p:nvSpPr>
        <p:spPr/>
        <p:txBody>
          <a:bodyPr/>
          <a:lstStyle/>
          <a:p>
            <a:endParaRPr lang="nl-NL"/>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rot="-1040741">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711450" y="2492375"/>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7907338" y="852488"/>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3084513" y="5403851"/>
            <a:ext cx="1008062" cy="411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0" name="Rechthoek 9"/>
          <p:cNvSpPr/>
          <p:nvPr/>
        </p:nvSpPr>
        <p:spPr>
          <a:xfrm>
            <a:off x="8328026" y="3716338"/>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1" name="Rechthoek 10"/>
          <p:cNvSpPr/>
          <p:nvPr/>
        </p:nvSpPr>
        <p:spPr>
          <a:xfrm>
            <a:off x="8328026" y="3297238"/>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2" name="Rechthoek 11"/>
          <p:cNvSpPr/>
          <p:nvPr/>
        </p:nvSpPr>
        <p:spPr>
          <a:xfrm>
            <a:off x="8328026" y="2887664"/>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3" name="Rechthoek 12"/>
          <p:cNvSpPr/>
          <p:nvPr/>
        </p:nvSpPr>
        <p:spPr>
          <a:xfrm>
            <a:off x="8328026" y="2476501"/>
            <a:ext cx="1008063"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pic>
        <p:nvPicPr>
          <p:cNvPr id="15" name="Afbeelding 14"/>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Tree>
    <p:extLst>
      <p:ext uri="{BB962C8B-B14F-4D97-AF65-F5344CB8AC3E}">
        <p14:creationId xmlns:p14="http://schemas.microsoft.com/office/powerpoint/2010/main" val="125211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ppt_x"/>
                                          </p:val>
                                        </p:tav>
                                        <p:tav tm="100000">
                                          <p:val>
                                            <p:strVal val="#ppt_x"/>
                                          </p:val>
                                        </p:tav>
                                      </p:tavLst>
                                    </p:anim>
                                    <p:anim calcmode="lin" valueType="num">
                                      <p:cBhvr additive="base">
                                        <p:cTn id="14"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01913" y="16573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8040688" y="165735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2973388" y="4581526"/>
            <a:ext cx="1008062"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1" name="Rechthoek 10"/>
          <p:cNvSpPr/>
          <p:nvPr/>
        </p:nvSpPr>
        <p:spPr>
          <a:xfrm>
            <a:off x="8472488" y="4510088"/>
            <a:ext cx="1008062"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2" name="Rechthoek 11"/>
          <p:cNvSpPr/>
          <p:nvPr/>
        </p:nvSpPr>
        <p:spPr>
          <a:xfrm>
            <a:off x="8472488" y="4090989"/>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3" name="Rechthoek 12"/>
          <p:cNvSpPr/>
          <p:nvPr/>
        </p:nvSpPr>
        <p:spPr>
          <a:xfrm>
            <a:off x="8472488" y="3679826"/>
            <a:ext cx="1008062"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4" name="Rechthoek 13"/>
          <p:cNvSpPr/>
          <p:nvPr/>
        </p:nvSpPr>
        <p:spPr>
          <a:xfrm>
            <a:off x="8472488" y="3270251"/>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sp>
        <p:nvSpPr>
          <p:cNvPr id="15" name="Rechthoek 14"/>
          <p:cNvSpPr/>
          <p:nvPr/>
        </p:nvSpPr>
        <p:spPr>
          <a:xfrm>
            <a:off x="8472488" y="2862264"/>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super</a:t>
            </a:r>
          </a:p>
        </p:txBody>
      </p:sp>
      <p:sp>
        <p:nvSpPr>
          <p:cNvPr id="16399"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a:latin typeface="Calibri" pitchFamily="34" charset="0"/>
                <a:sym typeface="Wingdings" pitchFamily="2" charset="2"/>
              </a:rPr>
              <a:t> </a:t>
            </a:r>
            <a:r>
              <a:rPr lang="nl-NL" sz="7200">
                <a:solidFill>
                  <a:srgbClr val="002060"/>
                </a:solidFill>
                <a:latin typeface="Calibri" pitchFamily="34" charset="0"/>
                <a:sym typeface="Wingdings" pitchFamily="2" charset="2"/>
              </a:rPr>
              <a:t></a:t>
            </a:r>
            <a:r>
              <a:rPr lang="nl-NL" sz="7200">
                <a:solidFill>
                  <a:srgbClr val="FF0066"/>
                </a:solidFill>
                <a:latin typeface="Calibri" pitchFamily="34" charset="0"/>
                <a:sym typeface="Wingdings" pitchFamily="2" charset="2"/>
              </a:rPr>
              <a:t>                          	      </a:t>
            </a:r>
            <a:endParaRPr lang="nl-NL" sz="7200">
              <a:solidFill>
                <a:srgbClr val="FF0066"/>
              </a:solidFill>
              <a:latin typeface="Calibri" pitchFamily="34" charset="0"/>
            </a:endParaRPr>
          </a:p>
        </p:txBody>
      </p:sp>
      <p:pic>
        <p:nvPicPr>
          <p:cNvPr id="18" name="Afbeelding 17"/>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Tree>
    <p:extLst>
      <p:ext uri="{BB962C8B-B14F-4D97-AF65-F5344CB8AC3E}">
        <p14:creationId xmlns:p14="http://schemas.microsoft.com/office/powerpoint/2010/main" val="381280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rot="635155">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40013" y="10985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7967663" y="213360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8401051" y="5022851"/>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1" name="Rechthoek 10"/>
          <p:cNvSpPr/>
          <p:nvPr/>
        </p:nvSpPr>
        <p:spPr>
          <a:xfrm>
            <a:off x="8401051" y="4602163"/>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2" name="Rechthoek 11"/>
          <p:cNvSpPr/>
          <p:nvPr/>
        </p:nvSpPr>
        <p:spPr>
          <a:xfrm>
            <a:off x="8401051" y="4192589"/>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3" name="Rechthoek 12"/>
          <p:cNvSpPr/>
          <p:nvPr/>
        </p:nvSpPr>
        <p:spPr>
          <a:xfrm>
            <a:off x="8401051" y="3781426"/>
            <a:ext cx="1008063"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sp>
        <p:nvSpPr>
          <p:cNvPr id="14" name="Rechthoek 13"/>
          <p:cNvSpPr/>
          <p:nvPr/>
        </p:nvSpPr>
        <p:spPr>
          <a:xfrm>
            <a:off x="2973388" y="3992563"/>
            <a:ext cx="1008062" cy="41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5" name="Rechthoek 14"/>
          <p:cNvSpPr/>
          <p:nvPr/>
        </p:nvSpPr>
        <p:spPr>
          <a:xfrm>
            <a:off x="8401051" y="3371851"/>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super</a:t>
            </a:r>
          </a:p>
        </p:txBody>
      </p:sp>
      <p:sp>
        <p:nvSpPr>
          <p:cNvPr id="17423" name="Titel 1"/>
          <p:cNvSpPr txBox="1">
            <a:spLocks/>
          </p:cNvSpPr>
          <p:nvPr/>
        </p:nvSpPr>
        <p:spPr bwMode="auto">
          <a:xfrm>
            <a:off x="1631950" y="5191125"/>
            <a:ext cx="91440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pic>
        <p:nvPicPr>
          <p:cNvPr id="17" name="Afbeelding 16"/>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pic>
        <p:nvPicPr>
          <p:cNvPr id="19" name="Afbeelding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9209" y="349695"/>
            <a:ext cx="2421681" cy="1603971"/>
          </a:xfrm>
          <a:prstGeom prst="rect">
            <a:avLst/>
          </a:prstGeom>
        </p:spPr>
      </p:pic>
    </p:spTree>
    <p:extLst>
      <p:ext uri="{BB962C8B-B14F-4D97-AF65-F5344CB8AC3E}">
        <p14:creationId xmlns:p14="http://schemas.microsoft.com/office/powerpoint/2010/main" val="38248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6033" y="1651965"/>
            <a:ext cx="9930078" cy="2387600"/>
          </a:xfrm>
        </p:spPr>
        <p:txBody>
          <a:bodyPr>
            <a:noAutofit/>
          </a:bodyPr>
          <a:lstStyle/>
          <a:p>
            <a:pPr algn="l"/>
            <a:r>
              <a:rPr lang="nl-NL" sz="3600" dirty="0">
                <a:solidFill>
                  <a:srgbClr val="002060"/>
                </a:solidFill>
              </a:rPr>
              <a:t>Wat leer je van de dia’s met de weegschaal?</a:t>
            </a:r>
            <a:br>
              <a:rPr lang="nl-NL" sz="3600" dirty="0">
                <a:solidFill>
                  <a:srgbClr val="002060"/>
                </a:solidFill>
              </a:rPr>
            </a:br>
            <a:br>
              <a:rPr lang="nl-NL" sz="3600" dirty="0">
                <a:solidFill>
                  <a:srgbClr val="002060"/>
                </a:solidFill>
              </a:rPr>
            </a:br>
            <a:r>
              <a:rPr lang="nl-NL" sz="3600" dirty="0">
                <a:solidFill>
                  <a:srgbClr val="002060"/>
                </a:solidFill>
              </a:rPr>
              <a:t>Lelijke woorden doen de ander veel verdriet.</a:t>
            </a:r>
            <a:br>
              <a:rPr lang="nl-NL" sz="3600" dirty="0">
                <a:solidFill>
                  <a:srgbClr val="002060"/>
                </a:solidFill>
              </a:rPr>
            </a:br>
            <a:r>
              <a:rPr lang="nl-NL" sz="3600" dirty="0">
                <a:solidFill>
                  <a:srgbClr val="002060"/>
                </a:solidFill>
              </a:rPr>
              <a:t>Tegenover </a:t>
            </a:r>
            <a:r>
              <a:rPr lang="nl-NL" sz="3600" i="1" dirty="0">
                <a:solidFill>
                  <a:srgbClr val="FF0066"/>
                </a:solidFill>
              </a:rPr>
              <a:t>één</a:t>
            </a:r>
            <a:r>
              <a:rPr lang="nl-NL" sz="3600" dirty="0">
                <a:solidFill>
                  <a:srgbClr val="FF0066"/>
                </a:solidFill>
              </a:rPr>
              <a:t> </a:t>
            </a:r>
            <a:r>
              <a:rPr lang="nl-NL" sz="3600" dirty="0">
                <a:solidFill>
                  <a:srgbClr val="002060"/>
                </a:solidFill>
              </a:rPr>
              <a:t>scheldwoord moet je minstens </a:t>
            </a:r>
            <a:br>
              <a:rPr lang="nl-NL" sz="3600" dirty="0">
                <a:solidFill>
                  <a:srgbClr val="002060"/>
                </a:solidFill>
              </a:rPr>
            </a:br>
            <a:r>
              <a:rPr lang="nl-NL" sz="3600" i="1" dirty="0">
                <a:solidFill>
                  <a:srgbClr val="FF0066"/>
                </a:solidFill>
              </a:rPr>
              <a:t>vijf</a:t>
            </a:r>
            <a:r>
              <a:rPr lang="nl-NL" sz="3600" dirty="0">
                <a:solidFill>
                  <a:srgbClr val="FF0066"/>
                </a:solidFill>
              </a:rPr>
              <a:t> </a:t>
            </a:r>
            <a:r>
              <a:rPr lang="nl-NL" sz="3600" dirty="0">
                <a:solidFill>
                  <a:srgbClr val="002060"/>
                </a:solidFill>
              </a:rPr>
              <a:t>positieve woorden plaatsen, zodat de ander het negatieve gevoel kwijtraakt en weer meer vertrouwen in zichzelf krijgt.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479" y="3831221"/>
            <a:ext cx="3542258" cy="2346172"/>
          </a:xfrm>
          <a:prstGeom prst="rect">
            <a:avLst/>
          </a:prstGeom>
        </p:spPr>
      </p:pic>
    </p:spTree>
    <p:extLst>
      <p:ext uri="{BB962C8B-B14F-4D97-AF65-F5344CB8AC3E}">
        <p14:creationId xmlns:p14="http://schemas.microsoft.com/office/powerpoint/2010/main" val="51201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solidFill>
                  <a:srgbClr val="002060"/>
                </a:solidFill>
              </a:rPr>
              <a:t>Wat is respect precies?</a:t>
            </a:r>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392667" y="5874589"/>
            <a:ext cx="301686" cy="369332"/>
          </a:xfrm>
          <a:prstGeom prst="rect">
            <a:avLst/>
          </a:prstGeom>
          <a:noFill/>
        </p:spPr>
        <p:txBody>
          <a:bodyPr wrap="none" rtlCol="0">
            <a:spAutoFit/>
          </a:bodyPr>
          <a:lstStyle/>
          <a:p>
            <a:r>
              <a:rPr lang="nl-NL" dirty="0"/>
              <a:t>3</a:t>
            </a:r>
          </a:p>
        </p:txBody>
      </p:sp>
    </p:spTree>
    <p:extLst>
      <p:ext uri="{BB962C8B-B14F-4D97-AF65-F5344CB8AC3E}">
        <p14:creationId xmlns:p14="http://schemas.microsoft.com/office/powerpoint/2010/main" val="180167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6415" y="457200"/>
            <a:ext cx="10009516" cy="7013275"/>
          </a:xfrm>
        </p:spPr>
        <p:txBody>
          <a:bodyPr anchor="t">
            <a:normAutofit fontScale="90000"/>
          </a:bodyPr>
          <a:lstStyle/>
          <a:p>
            <a:pPr algn="l"/>
            <a:r>
              <a:rPr lang="nl-NL" sz="2700" dirty="0">
                <a:solidFill>
                  <a:srgbClr val="002060"/>
                </a:solidFill>
              </a:rPr>
              <a:t>Dia 2 </a:t>
            </a:r>
            <a:br>
              <a:rPr lang="nl-NL" sz="2700" b="1" dirty="0">
                <a:solidFill>
                  <a:srgbClr val="002060"/>
                </a:solidFill>
              </a:rPr>
            </a:br>
            <a:br>
              <a:rPr lang="nl-NL" sz="2700" b="1" dirty="0">
                <a:solidFill>
                  <a:srgbClr val="002060"/>
                </a:solidFill>
              </a:rPr>
            </a:br>
            <a:r>
              <a:rPr lang="nl-NL" sz="2700" b="1" dirty="0">
                <a:solidFill>
                  <a:srgbClr val="002060"/>
                </a:solidFill>
              </a:rPr>
              <a:t>Wat is respect precies?</a:t>
            </a:r>
            <a:br>
              <a:rPr lang="nl-NL" sz="2700" b="1" dirty="0">
                <a:solidFill>
                  <a:srgbClr val="002060"/>
                </a:solidFill>
              </a:rPr>
            </a:br>
            <a:br>
              <a:rPr lang="nl-NL" sz="2700" dirty="0">
                <a:solidFill>
                  <a:srgbClr val="002060"/>
                </a:solidFill>
              </a:rPr>
            </a:br>
            <a:r>
              <a:rPr lang="nl-NL" sz="2700" dirty="0">
                <a:solidFill>
                  <a:srgbClr val="002060"/>
                </a:solidFill>
              </a:rPr>
              <a:t>Respect is een breed begrip. We denken erover na. </a:t>
            </a:r>
            <a:br>
              <a:rPr lang="nl-NL" sz="2700" dirty="0">
                <a:solidFill>
                  <a:srgbClr val="002060"/>
                </a:solidFill>
              </a:rPr>
            </a:br>
            <a:r>
              <a:rPr lang="nl-NL" sz="2700" dirty="0">
                <a:solidFill>
                  <a:srgbClr val="002060"/>
                </a:solidFill>
              </a:rPr>
              <a:t>De kinderen zeggen al snel: respect is aardig zijn. Dat is waar. Maar het is meer.</a:t>
            </a:r>
            <a:br>
              <a:rPr lang="nl-NL" sz="2700" dirty="0">
                <a:solidFill>
                  <a:srgbClr val="002060"/>
                </a:solidFill>
              </a:rPr>
            </a:br>
            <a:r>
              <a:rPr lang="nl-NL" sz="2700" dirty="0">
                <a:solidFill>
                  <a:srgbClr val="002060"/>
                </a:solidFill>
              </a:rPr>
              <a:t>Respect is:</a:t>
            </a:r>
            <a:br>
              <a:rPr lang="nl-NL" sz="2700" dirty="0">
                <a:solidFill>
                  <a:srgbClr val="002060"/>
                </a:solidFill>
              </a:rPr>
            </a:br>
            <a:r>
              <a:rPr lang="nl-NL" sz="2700" dirty="0">
                <a:solidFill>
                  <a:srgbClr val="002060"/>
                </a:solidFill>
              </a:rPr>
              <a:t>-de ander waarderen</a:t>
            </a:r>
            <a:br>
              <a:rPr lang="nl-NL" sz="2700" dirty="0">
                <a:solidFill>
                  <a:srgbClr val="002060"/>
                </a:solidFill>
              </a:rPr>
            </a:br>
            <a:r>
              <a:rPr lang="nl-NL" sz="2700" dirty="0">
                <a:solidFill>
                  <a:srgbClr val="002060"/>
                </a:solidFill>
              </a:rPr>
              <a:t>-de ander accepteren, hoe hij of zij ook is. (Iedereen is anders)</a:t>
            </a:r>
            <a:br>
              <a:rPr lang="nl-NL" sz="2700" dirty="0">
                <a:solidFill>
                  <a:srgbClr val="002060"/>
                </a:solidFill>
              </a:rPr>
            </a:br>
            <a:r>
              <a:rPr lang="nl-NL" sz="2700" dirty="0">
                <a:solidFill>
                  <a:srgbClr val="002060"/>
                </a:solidFill>
              </a:rPr>
              <a:t>-respect is ook: ontzag voor mensen die gezag hebben (ouders, leraren, politie)</a:t>
            </a:r>
            <a:br>
              <a:rPr lang="nl-NL" sz="2700" dirty="0">
                <a:solidFill>
                  <a:srgbClr val="002060"/>
                </a:solidFill>
              </a:rPr>
            </a:br>
            <a:r>
              <a:rPr lang="nl-NL" sz="2700" dirty="0">
                <a:solidFill>
                  <a:srgbClr val="002060"/>
                </a:solidFill>
              </a:rPr>
              <a:t>-een ander woord voor respect is eerbied. Dan denken we aan eerbied voor God.</a:t>
            </a:r>
            <a:br>
              <a:rPr lang="nl-NL" sz="2700" dirty="0">
                <a:solidFill>
                  <a:srgbClr val="002060"/>
                </a:solidFill>
              </a:rPr>
            </a:br>
            <a:br>
              <a:rPr lang="nl-NL" sz="2700" dirty="0">
                <a:solidFill>
                  <a:srgbClr val="002060"/>
                </a:solidFill>
              </a:rPr>
            </a:br>
            <a:r>
              <a:rPr lang="nl-NL" sz="2700" dirty="0">
                <a:solidFill>
                  <a:srgbClr val="002060"/>
                </a:solidFill>
              </a:rPr>
              <a:t>In het vervolg van de les komen bovenstaande aspecten van ‘respect’ verder aan de orde.</a:t>
            </a:r>
            <a:br>
              <a:rPr lang="nl-NL" sz="2700" dirty="0">
                <a:solidFill>
                  <a:srgbClr val="002060"/>
                </a:solidFill>
              </a:rPr>
            </a:br>
            <a:br>
              <a:rPr lang="nl-NL" sz="2800" dirty="0">
                <a:solidFill>
                  <a:srgbClr val="002060"/>
                </a:solidFill>
              </a:rPr>
            </a:br>
            <a:br>
              <a:rPr lang="nl-NL" sz="2800"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09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0756" y="396815"/>
            <a:ext cx="10380452" cy="5645421"/>
          </a:xfrm>
        </p:spPr>
        <p:txBody>
          <a:bodyPr anchor="t">
            <a:normAutofit/>
          </a:bodyPr>
          <a:lstStyle/>
          <a:p>
            <a:pPr algn="l"/>
            <a:r>
              <a:rPr lang="nl-NL" sz="2400" dirty="0">
                <a:solidFill>
                  <a:srgbClr val="002060"/>
                </a:solidFill>
              </a:rPr>
              <a:t>Dia 2 (vervolg)</a:t>
            </a:r>
            <a:br>
              <a:rPr lang="nl-NL" sz="2400" dirty="0">
                <a:solidFill>
                  <a:srgbClr val="002060"/>
                </a:solidFill>
              </a:rPr>
            </a:br>
            <a:br>
              <a:rPr lang="nl-NL" sz="2400" dirty="0">
                <a:solidFill>
                  <a:srgbClr val="002060"/>
                </a:solidFill>
              </a:rPr>
            </a:br>
            <a:r>
              <a:rPr lang="nl-NL" sz="2400" dirty="0">
                <a:solidFill>
                  <a:srgbClr val="002060"/>
                </a:solidFill>
              </a:rPr>
              <a:t>Deze poster vertelt waar het om gaat in deze les. Respect staat heel groot. Dat is dus het belangrijkste. (Heb ik respect?)</a:t>
            </a:r>
            <a:br>
              <a:rPr lang="nl-NL" sz="2400" dirty="0">
                <a:solidFill>
                  <a:srgbClr val="002060"/>
                </a:solidFill>
              </a:rPr>
            </a:br>
            <a:r>
              <a:rPr lang="nl-NL" sz="2400" dirty="0">
                <a:solidFill>
                  <a:srgbClr val="002060"/>
                </a:solidFill>
              </a:rPr>
              <a:t>Vervolgens kijken we naar het meisje dat roept: </a:t>
            </a:r>
            <a:r>
              <a:rPr lang="nl-NL" sz="2400" i="1" dirty="0">
                <a:solidFill>
                  <a:srgbClr val="002060"/>
                </a:solidFill>
              </a:rPr>
              <a:t>Laat het horen! </a:t>
            </a:r>
            <a:br>
              <a:rPr lang="nl-NL" sz="2400" dirty="0">
                <a:solidFill>
                  <a:srgbClr val="002060"/>
                </a:solidFill>
              </a:rPr>
            </a:br>
            <a:r>
              <a:rPr lang="nl-NL" sz="2400" dirty="0">
                <a:solidFill>
                  <a:srgbClr val="002060"/>
                </a:solidFill>
              </a:rPr>
              <a:t>Dat is het tweede. Als je respect hebt, dan kun je dat dus </a:t>
            </a:r>
            <a:r>
              <a:rPr lang="nl-NL" sz="2400" i="1" dirty="0">
                <a:solidFill>
                  <a:srgbClr val="002060"/>
                </a:solidFill>
              </a:rPr>
              <a:t>horen.</a:t>
            </a:r>
            <a:r>
              <a:rPr lang="nl-NL" sz="2400" dirty="0">
                <a:solidFill>
                  <a:srgbClr val="002060"/>
                </a:solidFill>
              </a:rPr>
              <a:t> </a:t>
            </a:r>
            <a:br>
              <a:rPr lang="nl-NL" sz="2400" dirty="0">
                <a:solidFill>
                  <a:srgbClr val="002060"/>
                </a:solidFill>
              </a:rPr>
            </a:br>
            <a:r>
              <a:rPr lang="nl-NL" sz="2400" dirty="0">
                <a:solidFill>
                  <a:srgbClr val="002060"/>
                </a:solidFill>
              </a:rPr>
              <a:t>Je kunt het merken aan iemands gedrag, wat iemand doet en de manier waarop iemand praat.</a:t>
            </a:r>
            <a:br>
              <a:rPr lang="nl-NL" sz="2400" dirty="0">
                <a:solidFill>
                  <a:srgbClr val="002060"/>
                </a:solidFill>
              </a:rPr>
            </a:br>
            <a:r>
              <a:rPr lang="nl-NL" sz="2400" dirty="0">
                <a:solidFill>
                  <a:srgbClr val="002060"/>
                </a:solidFill>
              </a:rPr>
              <a:t>Het gaat dus om: A. Wie ben ik echt (vanbinnen)? En B. Hoe laat ik dat (vanbuiten) zien en horen. </a:t>
            </a:r>
            <a:br>
              <a:rPr lang="nl-NL" sz="2400" dirty="0">
                <a:solidFill>
                  <a:srgbClr val="002060"/>
                </a:solidFill>
              </a:rPr>
            </a:br>
            <a:br>
              <a:rPr lang="nl-NL" sz="2400" dirty="0">
                <a:solidFill>
                  <a:srgbClr val="002060"/>
                </a:solidFill>
              </a:rPr>
            </a:br>
            <a:r>
              <a:rPr lang="nl-NL" sz="2400" dirty="0">
                <a:solidFill>
                  <a:srgbClr val="002060"/>
                </a:solidFill>
              </a:rPr>
              <a:t>Respect is beleefd zijn </a:t>
            </a:r>
            <a:r>
              <a:rPr lang="nl-NL" sz="2400" dirty="0">
                <a:solidFill>
                  <a:srgbClr val="002060"/>
                </a:solidFill>
                <a:sym typeface="Wingdings" panose="05000000000000000000" pitchFamily="2" charset="2"/>
              </a:rPr>
              <a:t> dan praat ik beleefd</a:t>
            </a:r>
            <a:br>
              <a:rPr lang="nl-NL" sz="2400" dirty="0">
                <a:solidFill>
                  <a:srgbClr val="002060"/>
                </a:solidFill>
                <a:sym typeface="Wingdings" panose="05000000000000000000" pitchFamily="2" charset="2"/>
              </a:rPr>
            </a:br>
            <a:r>
              <a:rPr lang="nl-NL" sz="2400" dirty="0">
                <a:solidFill>
                  <a:srgbClr val="002060"/>
                </a:solidFill>
                <a:sym typeface="Wingdings" panose="05000000000000000000" pitchFamily="2" charset="2"/>
              </a:rPr>
              <a:t>Respect is aardig zijn    dan praat ik vriendelijk</a:t>
            </a:r>
            <a:br>
              <a:rPr lang="nl-NL" sz="2400" dirty="0">
                <a:solidFill>
                  <a:srgbClr val="002060"/>
                </a:solidFill>
                <a:sym typeface="Wingdings" panose="05000000000000000000" pitchFamily="2" charset="2"/>
              </a:rPr>
            </a:br>
            <a:r>
              <a:rPr lang="nl-NL" sz="2400" dirty="0">
                <a:solidFill>
                  <a:srgbClr val="002060"/>
                </a:solidFill>
                <a:sym typeface="Wingdings" panose="05000000000000000000" pitchFamily="2" charset="2"/>
              </a:rPr>
              <a:t>Respect is de ander waarderen  dan zeg ik bijv. </a:t>
            </a:r>
            <a:r>
              <a:rPr lang="nl-NL" sz="2400" i="1" dirty="0">
                <a:solidFill>
                  <a:srgbClr val="002060"/>
                </a:solidFill>
                <a:sym typeface="Wingdings" panose="05000000000000000000" pitchFamily="2" charset="2"/>
              </a:rPr>
              <a:t>Goed gedaan</a:t>
            </a:r>
            <a:br>
              <a:rPr lang="nl-NL" sz="2400" dirty="0">
                <a:solidFill>
                  <a:srgbClr val="002060"/>
                </a:solidFill>
                <a:sym typeface="Wingdings" panose="05000000000000000000" pitchFamily="2" charset="2"/>
              </a:rPr>
            </a:br>
            <a:r>
              <a:rPr lang="nl-NL" sz="2400" dirty="0">
                <a:solidFill>
                  <a:srgbClr val="002060"/>
                </a:solidFill>
                <a:sym typeface="Wingdings" panose="05000000000000000000" pitchFamily="2" charset="2"/>
              </a:rPr>
              <a:t>Respect is elkaar accepteren    dan maak ik geen vervelende opmerkingen over iemands uiterlijk en ik discrimineer niet.</a:t>
            </a:r>
            <a:endParaRPr lang="nl-NL" sz="24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41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1524000" y="4849813"/>
            <a:ext cx="9144000" cy="1655762"/>
          </a:xfrm>
        </p:spPr>
        <p:txBody>
          <a:bodyPr>
            <a:normAutofit/>
          </a:bodyPr>
          <a:lstStyle/>
          <a:p>
            <a:r>
              <a:rPr lang="nl-NL" sz="3600" dirty="0">
                <a:solidFill>
                  <a:srgbClr val="002060"/>
                </a:solidFill>
                <a:latin typeface="+mj-lt"/>
              </a:rPr>
              <a:t>Nu gaan we een </a:t>
            </a:r>
            <a:r>
              <a:rPr lang="nl-NL" sz="3600" i="1" dirty="0">
                <a:solidFill>
                  <a:srgbClr val="FF3399"/>
                </a:solidFill>
                <a:latin typeface="+mj-lt"/>
              </a:rPr>
              <a:t>RESPECT</a:t>
            </a:r>
            <a:r>
              <a:rPr lang="nl-NL" sz="3600" i="1" dirty="0">
                <a:solidFill>
                  <a:srgbClr val="002060"/>
                </a:solidFill>
                <a:latin typeface="+mj-lt"/>
              </a:rPr>
              <a:t>-memory </a:t>
            </a:r>
            <a:r>
              <a:rPr lang="nl-NL" sz="3600" dirty="0">
                <a:solidFill>
                  <a:srgbClr val="002060"/>
                </a:solidFill>
                <a:latin typeface="+mj-lt"/>
              </a:rPr>
              <a:t>doen.</a:t>
            </a:r>
          </a:p>
          <a:p>
            <a:r>
              <a:rPr lang="nl-NL" sz="3600" dirty="0">
                <a:solidFill>
                  <a:srgbClr val="002060"/>
                </a:solidFill>
                <a:latin typeface="+mj-lt"/>
              </a:rPr>
              <a:t>Voor wie heb je veel respect?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 b="12799"/>
          <a:stretch/>
        </p:blipFill>
        <p:spPr>
          <a:xfrm>
            <a:off x="92596" y="-823098"/>
            <a:ext cx="6399204" cy="558029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869" y="615900"/>
            <a:ext cx="3660976" cy="3660976"/>
          </a:xfrm>
          <a:prstGeom prst="rect">
            <a:avLst/>
          </a:prstGeom>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4</a:t>
            </a:r>
          </a:p>
        </p:txBody>
      </p:sp>
    </p:spTree>
    <p:extLst>
      <p:ext uri="{BB962C8B-B14F-4D97-AF65-F5344CB8AC3E}">
        <p14:creationId xmlns:p14="http://schemas.microsoft.com/office/powerpoint/2010/main" val="379943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864" y="282184"/>
            <a:ext cx="10811774" cy="5645421"/>
          </a:xfrm>
        </p:spPr>
        <p:txBody>
          <a:bodyPr anchor="t">
            <a:normAutofit/>
          </a:bodyPr>
          <a:lstStyle/>
          <a:p>
            <a:pPr algn="l"/>
            <a:r>
              <a:rPr lang="nl-NL" sz="2400" dirty="0">
                <a:solidFill>
                  <a:srgbClr val="002060"/>
                </a:solidFill>
              </a:rPr>
              <a:t>Dia’s 3 t/m 7</a:t>
            </a:r>
            <a:br>
              <a:rPr lang="nl-NL" sz="2400" dirty="0">
                <a:solidFill>
                  <a:srgbClr val="002060"/>
                </a:solidFill>
              </a:rPr>
            </a:br>
            <a:br>
              <a:rPr lang="nl-NL" sz="2400" dirty="0">
                <a:solidFill>
                  <a:srgbClr val="002060"/>
                </a:solidFill>
              </a:rPr>
            </a:br>
            <a:r>
              <a:rPr lang="nl-NL" sz="2400" dirty="0">
                <a:solidFill>
                  <a:srgbClr val="002060"/>
                </a:solidFill>
              </a:rPr>
              <a:t>Om duidelijk te maken wat respect is, kunnen we de vraag stellen: </a:t>
            </a:r>
            <a:r>
              <a:rPr lang="nl-NL" sz="2400" b="1" dirty="0">
                <a:solidFill>
                  <a:srgbClr val="002060"/>
                </a:solidFill>
              </a:rPr>
              <a:t>voor wie heb je respect?</a:t>
            </a:r>
            <a:br>
              <a:rPr lang="nl-NL" sz="2400" b="1" dirty="0">
                <a:solidFill>
                  <a:srgbClr val="002060"/>
                </a:solidFill>
              </a:rPr>
            </a:br>
            <a:br>
              <a:rPr lang="nl-NL" sz="2400" b="1" dirty="0">
                <a:solidFill>
                  <a:srgbClr val="002060"/>
                </a:solidFill>
              </a:rPr>
            </a:br>
            <a:r>
              <a:rPr lang="nl-NL" sz="2400" dirty="0">
                <a:solidFill>
                  <a:srgbClr val="002060"/>
                </a:solidFill>
              </a:rPr>
              <a:t>In het memory-spel gaan we daarnaar kijken?</a:t>
            </a:r>
            <a:br>
              <a:rPr lang="nl-NL" sz="2400" dirty="0">
                <a:solidFill>
                  <a:srgbClr val="002060"/>
                </a:solidFill>
              </a:rPr>
            </a:br>
            <a:r>
              <a:rPr lang="nl-NL" sz="2400" dirty="0">
                <a:solidFill>
                  <a:srgbClr val="002060"/>
                </a:solidFill>
              </a:rPr>
              <a:t>Het memory-spel werkt anders dan het gewone spel.</a:t>
            </a:r>
            <a:br>
              <a:rPr lang="nl-NL" sz="2400" dirty="0">
                <a:solidFill>
                  <a:srgbClr val="002060"/>
                </a:solidFill>
              </a:rPr>
            </a:br>
            <a:r>
              <a:rPr lang="nl-NL" sz="2400" dirty="0">
                <a:solidFill>
                  <a:srgbClr val="002060"/>
                </a:solidFill>
              </a:rPr>
              <a:t>Je ziet eerst 16 lege vlakken. Maar we draaien alle kaartjes al om. Je ziet dan 16 foto’s. </a:t>
            </a:r>
            <a:br>
              <a:rPr lang="nl-NL" sz="2400" dirty="0">
                <a:solidFill>
                  <a:srgbClr val="002060"/>
                </a:solidFill>
              </a:rPr>
            </a:br>
            <a:r>
              <a:rPr lang="nl-NL" sz="2400" dirty="0">
                <a:solidFill>
                  <a:srgbClr val="002060"/>
                </a:solidFill>
              </a:rPr>
              <a:t>Zoek nu steeds twee foto’s die met elkaar te maken hebben. Voor alle foto’s geldt: ik heb er respect voor.</a:t>
            </a:r>
            <a:br>
              <a:rPr lang="nl-NL" sz="2400" dirty="0">
                <a:solidFill>
                  <a:srgbClr val="002060"/>
                </a:solidFill>
              </a:rPr>
            </a:br>
            <a:r>
              <a:rPr lang="nl-NL" sz="2400" dirty="0">
                <a:solidFill>
                  <a:srgbClr val="002060"/>
                </a:solidFill>
              </a:rPr>
              <a:t>Noteer </a:t>
            </a:r>
            <a:br>
              <a:rPr lang="nl-NL" sz="2400" dirty="0">
                <a:solidFill>
                  <a:srgbClr val="002060"/>
                </a:solidFill>
              </a:rPr>
            </a:br>
            <a:r>
              <a:rPr lang="nl-NL" sz="2400" dirty="0">
                <a:solidFill>
                  <a:srgbClr val="002060"/>
                </a:solidFill>
              </a:rPr>
              <a:t>1 - ..</a:t>
            </a:r>
            <a:br>
              <a:rPr lang="nl-NL" sz="2400" dirty="0">
                <a:solidFill>
                  <a:srgbClr val="002060"/>
                </a:solidFill>
              </a:rPr>
            </a:br>
            <a:r>
              <a:rPr lang="nl-NL" sz="2400" dirty="0">
                <a:solidFill>
                  <a:srgbClr val="002060"/>
                </a:solidFill>
              </a:rPr>
              <a:t>2 - ..</a:t>
            </a:r>
            <a:br>
              <a:rPr lang="nl-NL" sz="2400" dirty="0">
                <a:solidFill>
                  <a:srgbClr val="002060"/>
                </a:solidFill>
              </a:rPr>
            </a:br>
            <a:r>
              <a:rPr lang="nl-NL" sz="2400" dirty="0">
                <a:solidFill>
                  <a:srgbClr val="002060"/>
                </a:solidFill>
              </a:rPr>
              <a:t>3 - ..   </a:t>
            </a:r>
            <a:br>
              <a:rPr lang="nl-NL" sz="2400" dirty="0">
                <a:solidFill>
                  <a:srgbClr val="002060"/>
                </a:solidFill>
              </a:rPr>
            </a:br>
            <a:r>
              <a:rPr lang="nl-NL" sz="2400" dirty="0">
                <a:solidFill>
                  <a:srgbClr val="002060"/>
                </a:solidFill>
              </a:rPr>
              <a:t>Enz.</a:t>
            </a:r>
            <a:br>
              <a:rPr lang="nl-NL" sz="2400" dirty="0">
                <a:solidFill>
                  <a:srgbClr val="002060"/>
                </a:solidFill>
              </a:rPr>
            </a:br>
            <a:r>
              <a:rPr lang="nl-NL" sz="2400" dirty="0">
                <a:solidFill>
                  <a:srgbClr val="002060"/>
                </a:solidFill>
              </a:rPr>
              <a:t>Je krijgt twee minuten de tijd.</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07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0268"/>
          <a:stretch/>
        </p:blipFill>
        <p:spPr>
          <a:xfrm>
            <a:off x="1524000" y="270867"/>
            <a:ext cx="9144000" cy="5827919"/>
          </a:xfrm>
          <a:prstGeom prst="rect">
            <a:avLst/>
          </a:prstGeom>
        </p:spPr>
      </p:pic>
      <p:sp>
        <p:nvSpPr>
          <p:cNvPr id="6" name="Tekstvak 5"/>
          <p:cNvSpPr txBox="1"/>
          <p:nvPr/>
        </p:nvSpPr>
        <p:spPr>
          <a:xfrm>
            <a:off x="392667" y="5874589"/>
            <a:ext cx="301686" cy="369332"/>
          </a:xfrm>
          <a:prstGeom prst="rect">
            <a:avLst/>
          </a:prstGeom>
          <a:noFill/>
        </p:spPr>
        <p:txBody>
          <a:bodyPr wrap="none" rtlCol="0">
            <a:spAutoFit/>
          </a:bodyPr>
          <a:lstStyle/>
          <a:p>
            <a:r>
              <a:rPr lang="nl-NL" dirty="0"/>
              <a:t>5</a:t>
            </a:r>
          </a:p>
        </p:txBody>
      </p:sp>
    </p:spTree>
    <p:extLst>
      <p:ext uri="{BB962C8B-B14F-4D97-AF65-F5344CB8AC3E}">
        <p14:creationId xmlns:p14="http://schemas.microsoft.com/office/powerpoint/2010/main" val="341147366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1782</Words>
  <Application>Microsoft Office PowerPoint</Application>
  <PresentationFormat>Breedbeeld</PresentationFormat>
  <Paragraphs>80</Paragraphs>
  <Slides>38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Calibri Light</vt:lpstr>
      <vt:lpstr>Wingdings</vt:lpstr>
      <vt:lpstr>Kantoorthema</vt:lpstr>
      <vt:lpstr>Les groep 4-5-6</vt:lpstr>
      <vt:lpstr> Dia 1  Wat houdt het woord KlasseTaal in? (In het logo is een spelfout gemaakt.  Het moet zijn klassentaal, met tussen-n.  Maar dit is met opzet zo gedaan).  Het woord KlasseTaal vat twee dingen samen.  1. Klasse betekent: goed gedaan. KlasseTaal is dus goede taal. Taal van goede klasse.  2. Daarnaast horen we het woord klas erin.  Hoe is ons taalgebruik in de klas, op school en daarbuiten? </vt:lpstr>
      <vt:lpstr>PowerPoint-presentatie</vt:lpstr>
      <vt:lpstr>Wat is respect precies?</vt:lpstr>
      <vt:lpstr>Dia 2   Wat is respect precies?  Respect is een breed begrip. We denken erover na.  De kinderen zeggen al snel: respect is aardig zijn. Dat is waar. Maar het is meer. Respect is: -de ander waarderen -de ander accepteren, hoe hij of zij ook is. (Iedereen is anders) -respect is ook: ontzag voor mensen die gezag hebben (ouders, leraren, politie) -een ander woord voor respect is eerbied. Dan denken we aan eerbied voor God.  In het vervolg van de les komen bovenstaande aspecten van ‘respect’ verder aan de orde.   </vt:lpstr>
      <vt:lpstr>Dia 2 (vervolg)  Deze poster vertelt waar het om gaat in deze les. Respect staat heel groot. Dat is dus het belangrijkste. (Heb ik respect?) Vervolgens kijken we naar het meisje dat roept: Laat het horen!  Dat is het tweede. Als je respect hebt, dan kun je dat dus horen.  Je kunt het merken aan iemands gedrag, wat iemand doet en de manier waarop iemand praat. Het gaat dus om: A. Wie ben ik echt (vanbinnen)? En B. Hoe laat ik dat (vanbuiten) zien en horen.   Respect is beleefd zijn  dan praat ik beleefd Respect is aardig zijn    dan praat ik vriendelijk Respect is de ander waarderen  dan zeg ik bijv. Goed gedaan Respect is elkaar accepteren    dan maak ik geen vervelende opmerkingen over iemands uiterlijk en ik discrimineer niet.</vt:lpstr>
      <vt:lpstr>PowerPoint-presentatie</vt:lpstr>
      <vt:lpstr>Dia’s 3 t/m 7  Om duidelijk te maken wat respect is, kunnen we de vraag stellen: voor wie heb je respect?  In het memory-spel gaan we daarnaar kijken? Het memory-spel werkt anders dan het gewone spel. Je ziet eerst 16 lege vlakken. Maar we draaien alle kaartjes al om. Je ziet dan 16 foto’s.  Zoek nu steeds twee foto’s die met elkaar te maken hebben. Voor alle foto’s geldt: ik heb er respect voor. Noteer  1 - .. 2 - .. 3 - ..    Enz. Je krijgt twee minuten de tijd.</vt:lpstr>
      <vt:lpstr>PowerPoint-presentatie</vt:lpstr>
      <vt:lpstr>Zoek steeds twee foto’s  bij elkaar die veel met elkaar te maken hebben.</vt:lpstr>
      <vt:lpstr>PowerPoint-presentatie</vt:lpstr>
      <vt:lpstr>Dia 7  We controleren samen of het gelukt is om de foto’s bij elkaar te zoeken.  De antwoorden  (Eventueel wordt er steeds bij benoemd: respect voor ….)  1-7, respect voor je familie, je ouders 2-8, respect voor mensen met een handicap 3-10, respect voor zieken, maar ook voor zorgverleners 4-9, respect voor hulpverleners 5-12, respect voor je juf of meester, voor leraren 6-15, respect voor dieren, de natuur 11-13, respect voor iedereen, ook al zijn we verschillend. Iedereen is anders 14-16, respect voor geloof, voor God</vt:lpstr>
      <vt:lpstr>PowerPoint-presentatie</vt:lpstr>
      <vt:lpstr>Dia 8  We zoomen nog even in op de verschillende soorten respect.  1. Dit is min of meer verplicht respect, dat heeft te maken met gezag en ontzag. Je moet naar deze mensen luisteren (doen wat ze zeggen). Tussen twee haakjes, waarom is dit zo? Waarom moet je luisteren naar bijvoorbeeld de scheidsrechter. Anders wordt het een chaos. Naar wie moet je luisteren? Nummers 2, 4, 6 de politie, de meester, de juf  2. Dit respect is meer: Het is: je wilt er goed voor zorgen. Goed mee omgaan. Respect voor mensen die hulp nodig hebben. Dit respect is niet verplicht, maar dat doe je vrijwillig, vanuit je hart. Nummers 1, 3, 5 het konijntje, het meisje met handicap, de oude vrouw.   </vt:lpstr>
      <vt:lpstr>Respect,  laat het  (NIET) horen</vt:lpstr>
      <vt:lpstr>Dia 9-17  Respect… laat het (NIET) horen.  In de komende dia’s (met foto’s die we kennen uit het memoryspel) maken we de koppeling tussen respect en taalgebruik.  Er komt nu (helaas) een nieuw aspect aan de orde, de scheldwoorden.  Soms is het dus: respect, laat het maar NIET horen. Wie respect heeft, scheldt niet. De foto met vinger voor de mond (ssst) benadrukt dit.  Scheldwoorden hebben vaak te maken met kwetsbare gebieden. Denk aan handicap, ziekte, afkomst, huidskleur, geloof. Deze onderwerpen vragen juist om veel respect in plaats van ze te gebruiken als scheldwoord.  We kijken niet alleen wat niet moet, maar hoe het wel kan. Dit benadrukken we in de dia met het klassetaallogo.  </vt:lpstr>
      <vt:lpstr>In de volgende dia’s zien we een aantal foto’s van het memoryspel terugkomen.  Wat hebben ze te maken met taalgebruik?</vt:lpstr>
      <vt:lpstr>Niet schelden met ………… </vt:lpstr>
      <vt:lpstr>Dia 11  YouTube film Schelden met mongool?  Deze video laat heel goed zien wat het scheldwoord ‘mongool’ losmaakt bij mensen met het Downsyndroom.   Er is overigens verschil. De jongen/man heeft niet zoveel  moeite met het woord mongool. Hij noemt het een bijnaam  (synoniem).   Bij het meisje/vrouw (Maud) ligt het woord ‘mongool’ heel gevoelig. Ze wordt razend als ze het woord hoort. Ze voelt goed aan dat er misbruik wordt gemaakt van de verstandelijke handicap waar zij mee te maken heeft.   </vt:lpstr>
      <vt:lpstr>Dia 12  Foto van dokter met oude vrouw?  Deze foto laat heel mooi zien wat respect is. De oude vrouw heeft respect (waardering) voor de dokter. Ze verwacht veel (hulp) van de dokter.  Maar de dokter heeft op haar beurt respect voor de oude vrouw. Ze doet heel vriendelijk naar de oude vrouw.  Laat de leerlingen bedenken wat de dokter zegt. (bijv. Hoe gaat met u? Of: We gaan u helpen hoor. Etc.) Dat is echt KlasseTaal (vandaar het logo bij de foto).</vt:lpstr>
      <vt:lpstr>Wat zegt de dokter?</vt:lpstr>
      <vt:lpstr>Dia 13 - 17  Het terugkerende fotootje met vinger voor de mond symboliseert: Respect betekent ook: stil zijn, niet schelden met gevoelige dingen.  Dia’s 13, 14. Iedereen is anders. Niet schelden met uiterlijk of afkomst (discriminerende opmerkingen).  Dia 15. Respect voor geloof. Respect voor God en voor Zijn naam. Vloeken met Gods naam is kwetsend voor gelovigen.  Dia 16. Hier zie je een afbeelding van Mozes met de Tien Geboden. In het derde gebod staat: Gebruik de naam van God niet verkeerd.  Dia 17. Zingen. Gods naam mag je wel gebruiken, maar dan op een positieve manier. Door God te loven. Dat is nog eens klasse-taal.  </vt:lpstr>
      <vt:lpstr>Niet schelden met uiterlijk  of afkomst </vt:lpstr>
      <vt:lpstr>Iedereen is anders.</vt:lpstr>
      <vt:lpstr>Eerbied voor God  </vt:lpstr>
      <vt:lpstr>  </vt:lpstr>
      <vt:lpstr>  </vt:lpstr>
      <vt:lpstr>Dia 18  KlasseTaallied.  Als afsluiting van de les leren we het KlasseTaal-lied  -paar keer rappen/dreunen -gebaren erbij maken (bedenken) -zingen op de wijs van Altijd is Kortjakje ziek </vt:lpstr>
      <vt:lpstr>KlasseTaal, KlasseTaal weg met al die grove taal Toon respect en laat het horen  Wees voorzichtig met je woorden   KlasseTaal, KlasseTaal  dat is goed voor allemaal!</vt:lpstr>
      <vt:lpstr>PowerPoint-presentatie</vt:lpstr>
      <vt:lpstr> Respect betekent voor mij ……………..          https://www.youtube.com/watch?v=EgHPpJODDPY</vt:lpstr>
      <vt:lpstr>Lesbrief groep 5-6             Download hier de lesbrief groep 5-6 https://www.klassetaal.nl/wat-doen-wij/basisonderwijs/informatie-voor-leraren-po/lesbrief-gr-5-6  </vt:lpstr>
      <vt:lpstr> EXTRA  Woorden hebben gewicht. Lelijke woorden zijn heel zwaar. Die drukken je naar beneden. Als je iets vervelends zegt, gaat de weegschaal naar beneden (naar de kant met de sombere smiley).  Wanneer gaat de weegschaal naar de positieve kant. Kijk wat er gebeurt.  </vt:lpstr>
      <vt:lpstr>PowerPoint-presentatie</vt:lpstr>
      <vt:lpstr>PowerPoint-presentatie</vt:lpstr>
      <vt:lpstr>PowerPoint-presentatie</vt:lpstr>
      <vt:lpstr>PowerPoint-presentatie</vt:lpstr>
      <vt:lpstr>Wat leer je van de dia’s met de weegschaal?  Lelijke woorden doen de ander veel verdriet. Tegenover één scheldwoord moet je minstens  vijf positieve woorden plaatsen, zodat de ander het negatieve gevoel kwijtraakt en weer meer vertrouwen in zichzelf krijgt.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Kees Hazeleger</dc:creator>
  <cp:lastModifiedBy>Kees Hazeleger</cp:lastModifiedBy>
  <cp:revision>64</cp:revision>
  <dcterms:created xsi:type="dcterms:W3CDTF">2020-04-06T13:39:13Z</dcterms:created>
  <dcterms:modified xsi:type="dcterms:W3CDTF">2022-02-22T08:38:16Z</dcterms:modified>
</cp:coreProperties>
</file>